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56" r:id="rId2"/>
    <p:sldId id="280" r:id="rId3"/>
    <p:sldId id="281" r:id="rId4"/>
    <p:sldId id="282" r:id="rId5"/>
    <p:sldId id="257" r:id="rId6"/>
    <p:sldId id="258" r:id="rId7"/>
    <p:sldId id="259" r:id="rId8"/>
    <p:sldId id="260" r:id="rId9"/>
    <p:sldId id="261" r:id="rId10"/>
    <p:sldId id="262" r:id="rId11"/>
    <p:sldId id="263" r:id="rId12"/>
    <p:sldId id="264" r:id="rId13"/>
    <p:sldId id="265" r:id="rId14"/>
    <p:sldId id="266" r:id="rId15"/>
    <p:sldId id="267" r:id="rId16"/>
    <p:sldId id="269" r:id="rId17"/>
    <p:sldId id="270" r:id="rId18"/>
    <p:sldId id="271" r:id="rId19"/>
    <p:sldId id="272" r:id="rId20"/>
    <p:sldId id="273" r:id="rId21"/>
    <p:sldId id="274" r:id="rId22"/>
    <p:sldId id="283" r:id="rId23"/>
    <p:sldId id="275" r:id="rId24"/>
    <p:sldId id="276" r:id="rId25"/>
    <p:sldId id="277" r:id="rId26"/>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2787"/>
    <p:restoredTop sz="90929"/>
  </p:normalViewPr>
  <p:slideViewPr>
    <p:cSldViewPr>
      <p:cViewPr varScale="1">
        <p:scale>
          <a:sx n="95" d="100"/>
          <a:sy n="95" d="100"/>
        </p:scale>
        <p:origin x="-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425F11-EA27-4718-B49A-1F9614451377}" type="datetimeFigureOut">
              <a:rPr lang="tr-TR" smtClean="0"/>
              <a:pPr/>
              <a:t>04.11.2015</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A8FEA7-296D-4DCE-88B7-9D84FA581718}" type="slidenum">
              <a:rPr lang="tr-TR" smtClean="0"/>
              <a:pPr/>
              <a:t>‹#›</a:t>
            </a:fld>
            <a:endParaRPr lang="tr-T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9A8FEA7-296D-4DCE-88B7-9D84FA581718}" type="slidenum">
              <a:rPr lang="tr-TR" smtClean="0"/>
              <a:pPr/>
              <a:t>13</a:t>
            </a:fld>
            <a:endParaRPr lang="tr-T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9A8FEA7-296D-4DCE-88B7-9D84FA581718}" type="slidenum">
              <a:rPr lang="tr-TR" smtClean="0"/>
              <a:pPr/>
              <a:t>14</a:t>
            </a:fld>
            <a:endParaRPr lang="tr-T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9A8FEA7-296D-4DCE-88B7-9D84FA581718}" type="slidenum">
              <a:rPr lang="tr-TR" smtClean="0"/>
              <a:pPr/>
              <a:t>17</a:t>
            </a:fld>
            <a:endParaRPr lang="tr-T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9A8FEA7-296D-4DCE-88B7-9D84FA581718}" type="slidenum">
              <a:rPr lang="tr-TR" smtClean="0"/>
              <a:pPr/>
              <a:t>22</a:t>
            </a:fld>
            <a:endParaRPr lang="tr-T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4572000" cy="6858000"/>
          </a:xfrm>
          <a:prstGeom prst="rect">
            <a:avLst/>
          </a:prstGeom>
          <a:solidFill>
            <a:schemeClr val="accent1"/>
          </a:solidFill>
          <a:ln w="9525">
            <a:noFill/>
            <a:miter lim="800000"/>
            <a:headEnd/>
            <a:tailEnd/>
          </a:ln>
          <a:effectLst/>
        </p:spPr>
        <p:txBody>
          <a:bodyPr wrap="none" anchor="ctr"/>
          <a:lstStyle/>
          <a:p>
            <a:pPr algn="ctr"/>
            <a:endParaRPr kumimoji="1" lang="tr-TR" dirty="0"/>
          </a:p>
        </p:txBody>
      </p:sp>
      <p:sp>
        <p:nvSpPr>
          <p:cNvPr id="4099"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lgn="ctr"/>
            <a:endParaRPr kumimoji="1" lang="tr-TR" dirty="0"/>
          </a:p>
        </p:txBody>
      </p:sp>
      <p:sp>
        <p:nvSpPr>
          <p:cNvPr id="4100" name="Rectangle 4"/>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tr-TR"/>
              <a:t>Asıl alt başlık stilini düzenlemek için tıklatın</a:t>
            </a:r>
          </a:p>
        </p:txBody>
      </p:sp>
      <p:grpSp>
        <p:nvGrpSpPr>
          <p:cNvPr id="4101" name="Group 5"/>
          <p:cNvGrpSpPr>
            <a:grpSpLocks/>
          </p:cNvGrpSpPr>
          <p:nvPr/>
        </p:nvGrpSpPr>
        <p:grpSpPr bwMode="auto">
          <a:xfrm>
            <a:off x="3632200" y="4889500"/>
            <a:ext cx="4876800" cy="319088"/>
            <a:chOff x="2288" y="3080"/>
            <a:chExt cx="3072" cy="201"/>
          </a:xfrm>
        </p:grpSpPr>
        <p:sp>
          <p:nvSpPr>
            <p:cNvPr id="4102" name="AutoShape 6"/>
            <p:cNvSpPr>
              <a:spLocks noChangeArrowheads="1"/>
            </p:cNvSpPr>
            <p:nvPr/>
          </p:nvSpPr>
          <p:spPr bwMode="auto">
            <a:xfrm flipH="1">
              <a:off x="2288" y="3080"/>
              <a:ext cx="2914" cy="200"/>
            </a:xfrm>
            <a:prstGeom prst="roundRect">
              <a:avLst>
                <a:gd name="adj" fmla="val 0"/>
              </a:avLst>
            </a:prstGeom>
            <a:solidFill>
              <a:schemeClr val="bg2"/>
            </a:solidFill>
            <a:ln w="9525">
              <a:noFill/>
              <a:round/>
              <a:headEnd/>
              <a:tailEnd/>
            </a:ln>
            <a:effectLst/>
          </p:spPr>
          <p:txBody>
            <a:bodyPr wrap="none" anchor="ctr"/>
            <a:lstStyle/>
            <a:p>
              <a:endParaRPr lang="tr-TR" dirty="0"/>
            </a:p>
          </p:txBody>
        </p:sp>
        <p:sp>
          <p:nvSpPr>
            <p:cNvPr id="4103" name="AutoShape 7"/>
            <p:cNvSpPr>
              <a:spLocks noChangeArrowheads="1"/>
            </p:cNvSpPr>
            <p:nvPr/>
          </p:nvSpPr>
          <p:spPr bwMode="auto">
            <a:xfrm>
              <a:off x="5196" y="3080"/>
              <a:ext cx="164" cy="201"/>
            </a:xfrm>
            <a:prstGeom prst="flowChartDelay">
              <a:avLst/>
            </a:prstGeom>
            <a:solidFill>
              <a:schemeClr val="bg2"/>
            </a:solidFill>
            <a:ln w="9525">
              <a:noFill/>
              <a:miter lim="800000"/>
              <a:headEnd/>
              <a:tailEnd/>
            </a:ln>
            <a:effectLst/>
          </p:spPr>
          <p:txBody>
            <a:bodyPr wrap="none" anchor="ctr"/>
            <a:lstStyle/>
            <a:p>
              <a:endParaRPr lang="tr-TR" dirty="0"/>
            </a:p>
          </p:txBody>
        </p:sp>
      </p:grpSp>
      <p:sp>
        <p:nvSpPr>
          <p:cNvPr id="4104" name="Rectangle 8"/>
          <p:cNvSpPr>
            <a:spLocks noGrp="1" noChangeArrowheads="1"/>
          </p:cNvSpPr>
          <p:nvPr>
            <p:ph type="dt" sz="quarter" idx="2"/>
          </p:nvPr>
        </p:nvSpPr>
        <p:spPr>
          <a:xfrm>
            <a:off x="2667000" y="6553200"/>
            <a:ext cx="1905000" cy="304800"/>
          </a:xfrm>
        </p:spPr>
        <p:txBody>
          <a:bodyPr/>
          <a:lstStyle>
            <a:lvl1pPr>
              <a:defRPr>
                <a:solidFill>
                  <a:schemeClr val="bg1"/>
                </a:solidFill>
              </a:defRPr>
            </a:lvl1pPr>
          </a:lstStyle>
          <a:p>
            <a:endParaRPr lang="tr-TR" dirty="0"/>
          </a:p>
        </p:txBody>
      </p:sp>
      <p:sp>
        <p:nvSpPr>
          <p:cNvPr id="4105" name="Rectangle 9"/>
          <p:cNvSpPr>
            <a:spLocks noGrp="1" noChangeArrowheads="1"/>
          </p:cNvSpPr>
          <p:nvPr>
            <p:ph type="ftr" sz="quarter" idx="3"/>
          </p:nvPr>
        </p:nvSpPr>
        <p:spPr>
          <a:xfrm>
            <a:off x="5195888" y="6553200"/>
            <a:ext cx="3279775" cy="304800"/>
          </a:xfrm>
        </p:spPr>
        <p:txBody>
          <a:bodyPr/>
          <a:lstStyle>
            <a:lvl1pPr algn="r">
              <a:defRPr/>
            </a:lvl1pPr>
          </a:lstStyle>
          <a:p>
            <a:endParaRPr lang="tr-TR" dirty="0"/>
          </a:p>
        </p:txBody>
      </p:sp>
      <p:sp>
        <p:nvSpPr>
          <p:cNvPr id="4106" name="Rectangle 10"/>
          <p:cNvSpPr>
            <a:spLocks noGrp="1" noChangeArrowheads="1"/>
          </p:cNvSpPr>
          <p:nvPr>
            <p:ph type="sldNum" sz="quarter" idx="4"/>
          </p:nvPr>
        </p:nvSpPr>
        <p:spPr>
          <a:xfrm>
            <a:off x="9525" y="6359525"/>
            <a:ext cx="587375" cy="488950"/>
          </a:xfrm>
        </p:spPr>
        <p:txBody>
          <a:bodyPr anchorCtr="0"/>
          <a:lstStyle>
            <a:lvl1pPr>
              <a:defRPr/>
            </a:lvl1pPr>
          </a:lstStyle>
          <a:p>
            <a:fld id="{677D76C6-05AC-48DD-9602-DC4658BB4F61}" type="slidenum">
              <a:rPr lang="tr-TR"/>
              <a:pPr/>
              <a:t>‹#›</a:t>
            </a:fld>
            <a:endParaRPr lang="tr-TR" dirty="0"/>
          </a:p>
        </p:txBody>
      </p:sp>
      <p:sp>
        <p:nvSpPr>
          <p:cNvPr id="4107"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tr-TR"/>
              <a:t>Asıl başlık stili için tıklatın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dirty="0"/>
          </a:p>
        </p:txBody>
      </p:sp>
      <p:sp>
        <p:nvSpPr>
          <p:cNvPr id="5" name="4 Altbilgi Yer Tutucusu"/>
          <p:cNvSpPr>
            <a:spLocks noGrp="1"/>
          </p:cNvSpPr>
          <p:nvPr>
            <p:ph type="ftr" sz="quarter" idx="11"/>
          </p:nvPr>
        </p:nvSpPr>
        <p:spPr/>
        <p:txBody>
          <a:bodyPr/>
          <a:lstStyle>
            <a:lvl1pPr>
              <a:defRPr/>
            </a:lvl1pPr>
          </a:lstStyle>
          <a:p>
            <a:endParaRPr lang="tr-TR" dirty="0"/>
          </a:p>
        </p:txBody>
      </p:sp>
      <p:sp>
        <p:nvSpPr>
          <p:cNvPr id="6" name="5 Slayt Numarası Yer Tutucusu"/>
          <p:cNvSpPr>
            <a:spLocks noGrp="1"/>
          </p:cNvSpPr>
          <p:nvPr>
            <p:ph type="sldNum" sz="quarter" idx="12"/>
          </p:nvPr>
        </p:nvSpPr>
        <p:spPr/>
        <p:txBody>
          <a:bodyPr/>
          <a:lstStyle>
            <a:lvl1pPr>
              <a:defRPr/>
            </a:lvl1pPr>
          </a:lstStyle>
          <a:p>
            <a:fld id="{4B7DC783-7976-47CC-AA7B-4882CCB0BF72}" type="slidenum">
              <a:rPr lang="tr-TR"/>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915150" y="762000"/>
            <a:ext cx="2000250" cy="53340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914400" y="762000"/>
            <a:ext cx="5848350" cy="5334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dirty="0"/>
          </a:p>
        </p:txBody>
      </p:sp>
      <p:sp>
        <p:nvSpPr>
          <p:cNvPr id="5" name="4 Altbilgi Yer Tutucusu"/>
          <p:cNvSpPr>
            <a:spLocks noGrp="1"/>
          </p:cNvSpPr>
          <p:nvPr>
            <p:ph type="ftr" sz="quarter" idx="11"/>
          </p:nvPr>
        </p:nvSpPr>
        <p:spPr/>
        <p:txBody>
          <a:bodyPr/>
          <a:lstStyle>
            <a:lvl1pPr>
              <a:defRPr/>
            </a:lvl1pPr>
          </a:lstStyle>
          <a:p>
            <a:endParaRPr lang="tr-TR" dirty="0"/>
          </a:p>
        </p:txBody>
      </p:sp>
      <p:sp>
        <p:nvSpPr>
          <p:cNvPr id="6" name="5 Slayt Numarası Yer Tutucusu"/>
          <p:cNvSpPr>
            <a:spLocks noGrp="1"/>
          </p:cNvSpPr>
          <p:nvPr>
            <p:ph type="sldNum" sz="quarter" idx="12"/>
          </p:nvPr>
        </p:nvSpPr>
        <p:spPr/>
        <p:txBody>
          <a:bodyPr/>
          <a:lstStyle>
            <a:lvl1pPr>
              <a:defRPr/>
            </a:lvl1pPr>
          </a:lstStyle>
          <a:p>
            <a:fld id="{81308064-1BB8-4CFF-9E72-F8F69782C6E4}" type="slidenum">
              <a:rPr lang="tr-TR"/>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dirty="0"/>
          </a:p>
        </p:txBody>
      </p:sp>
      <p:sp>
        <p:nvSpPr>
          <p:cNvPr id="5" name="4 Altbilgi Yer Tutucusu"/>
          <p:cNvSpPr>
            <a:spLocks noGrp="1"/>
          </p:cNvSpPr>
          <p:nvPr>
            <p:ph type="ftr" sz="quarter" idx="11"/>
          </p:nvPr>
        </p:nvSpPr>
        <p:spPr/>
        <p:txBody>
          <a:bodyPr/>
          <a:lstStyle>
            <a:lvl1pPr>
              <a:defRPr/>
            </a:lvl1pPr>
          </a:lstStyle>
          <a:p>
            <a:endParaRPr lang="tr-TR" dirty="0"/>
          </a:p>
        </p:txBody>
      </p:sp>
      <p:sp>
        <p:nvSpPr>
          <p:cNvPr id="6" name="5 Slayt Numarası Yer Tutucusu"/>
          <p:cNvSpPr>
            <a:spLocks noGrp="1"/>
          </p:cNvSpPr>
          <p:nvPr>
            <p:ph type="sldNum" sz="quarter" idx="12"/>
          </p:nvPr>
        </p:nvSpPr>
        <p:spPr/>
        <p:txBody>
          <a:bodyPr/>
          <a:lstStyle>
            <a:lvl1pPr>
              <a:defRPr/>
            </a:lvl1pPr>
          </a:lstStyle>
          <a:p>
            <a:fld id="{2B9D5DEA-EECE-4BBC-AB57-A281F8848E09}" type="slidenum">
              <a:rPr lang="tr-TR"/>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dirty="0"/>
          </a:p>
        </p:txBody>
      </p:sp>
      <p:sp>
        <p:nvSpPr>
          <p:cNvPr id="5" name="4 Altbilgi Yer Tutucusu"/>
          <p:cNvSpPr>
            <a:spLocks noGrp="1"/>
          </p:cNvSpPr>
          <p:nvPr>
            <p:ph type="ftr" sz="quarter" idx="11"/>
          </p:nvPr>
        </p:nvSpPr>
        <p:spPr/>
        <p:txBody>
          <a:bodyPr/>
          <a:lstStyle>
            <a:lvl1pPr>
              <a:defRPr/>
            </a:lvl1pPr>
          </a:lstStyle>
          <a:p>
            <a:endParaRPr lang="tr-TR" dirty="0"/>
          </a:p>
        </p:txBody>
      </p:sp>
      <p:sp>
        <p:nvSpPr>
          <p:cNvPr id="6" name="5 Slayt Numarası Yer Tutucusu"/>
          <p:cNvSpPr>
            <a:spLocks noGrp="1"/>
          </p:cNvSpPr>
          <p:nvPr>
            <p:ph type="sldNum" sz="quarter" idx="12"/>
          </p:nvPr>
        </p:nvSpPr>
        <p:spPr/>
        <p:txBody>
          <a:bodyPr/>
          <a:lstStyle>
            <a:lvl1pPr>
              <a:defRPr/>
            </a:lvl1pPr>
          </a:lstStyle>
          <a:p>
            <a:fld id="{951B913B-EAA1-4F02-9BDD-9B804AF01D08}" type="slidenum">
              <a:rPr lang="tr-TR"/>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dirty="0"/>
          </a:p>
        </p:txBody>
      </p:sp>
      <p:sp>
        <p:nvSpPr>
          <p:cNvPr id="6" name="5 Altbilgi Yer Tutucusu"/>
          <p:cNvSpPr>
            <a:spLocks noGrp="1"/>
          </p:cNvSpPr>
          <p:nvPr>
            <p:ph type="ftr" sz="quarter" idx="11"/>
          </p:nvPr>
        </p:nvSpPr>
        <p:spPr/>
        <p:txBody>
          <a:bodyPr/>
          <a:lstStyle>
            <a:lvl1pPr>
              <a:defRPr/>
            </a:lvl1pPr>
          </a:lstStyle>
          <a:p>
            <a:endParaRPr lang="tr-TR" dirty="0"/>
          </a:p>
        </p:txBody>
      </p:sp>
      <p:sp>
        <p:nvSpPr>
          <p:cNvPr id="7" name="6 Slayt Numarası Yer Tutucusu"/>
          <p:cNvSpPr>
            <a:spLocks noGrp="1"/>
          </p:cNvSpPr>
          <p:nvPr>
            <p:ph type="sldNum" sz="quarter" idx="12"/>
          </p:nvPr>
        </p:nvSpPr>
        <p:spPr/>
        <p:txBody>
          <a:bodyPr/>
          <a:lstStyle>
            <a:lvl1pPr>
              <a:defRPr/>
            </a:lvl1pPr>
          </a:lstStyle>
          <a:p>
            <a:fld id="{F103BFEB-F12A-4472-B2F5-090272BECA24}" type="slidenum">
              <a:rPr lang="tr-TR"/>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dirty="0"/>
          </a:p>
        </p:txBody>
      </p:sp>
      <p:sp>
        <p:nvSpPr>
          <p:cNvPr id="8" name="7 Altbilgi Yer Tutucusu"/>
          <p:cNvSpPr>
            <a:spLocks noGrp="1"/>
          </p:cNvSpPr>
          <p:nvPr>
            <p:ph type="ftr" sz="quarter" idx="11"/>
          </p:nvPr>
        </p:nvSpPr>
        <p:spPr/>
        <p:txBody>
          <a:bodyPr/>
          <a:lstStyle>
            <a:lvl1pPr>
              <a:defRPr/>
            </a:lvl1pPr>
          </a:lstStyle>
          <a:p>
            <a:endParaRPr lang="tr-TR" dirty="0"/>
          </a:p>
        </p:txBody>
      </p:sp>
      <p:sp>
        <p:nvSpPr>
          <p:cNvPr id="9" name="8 Slayt Numarası Yer Tutucusu"/>
          <p:cNvSpPr>
            <a:spLocks noGrp="1"/>
          </p:cNvSpPr>
          <p:nvPr>
            <p:ph type="sldNum" sz="quarter" idx="12"/>
          </p:nvPr>
        </p:nvSpPr>
        <p:spPr/>
        <p:txBody>
          <a:bodyPr/>
          <a:lstStyle>
            <a:lvl1pPr>
              <a:defRPr/>
            </a:lvl1pPr>
          </a:lstStyle>
          <a:p>
            <a:fld id="{5CBD9330-9AAB-4807-A0B5-3066A6237478}" type="slidenum">
              <a:rPr lang="tr-TR"/>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dirty="0"/>
          </a:p>
        </p:txBody>
      </p:sp>
      <p:sp>
        <p:nvSpPr>
          <p:cNvPr id="4" name="3 Altbilgi Yer Tutucusu"/>
          <p:cNvSpPr>
            <a:spLocks noGrp="1"/>
          </p:cNvSpPr>
          <p:nvPr>
            <p:ph type="ftr" sz="quarter" idx="11"/>
          </p:nvPr>
        </p:nvSpPr>
        <p:spPr/>
        <p:txBody>
          <a:bodyPr/>
          <a:lstStyle>
            <a:lvl1pPr>
              <a:defRPr/>
            </a:lvl1pPr>
          </a:lstStyle>
          <a:p>
            <a:endParaRPr lang="tr-TR" dirty="0"/>
          </a:p>
        </p:txBody>
      </p:sp>
      <p:sp>
        <p:nvSpPr>
          <p:cNvPr id="5" name="4 Slayt Numarası Yer Tutucusu"/>
          <p:cNvSpPr>
            <a:spLocks noGrp="1"/>
          </p:cNvSpPr>
          <p:nvPr>
            <p:ph type="sldNum" sz="quarter" idx="12"/>
          </p:nvPr>
        </p:nvSpPr>
        <p:spPr/>
        <p:txBody>
          <a:bodyPr/>
          <a:lstStyle>
            <a:lvl1pPr>
              <a:defRPr/>
            </a:lvl1pPr>
          </a:lstStyle>
          <a:p>
            <a:fld id="{D33983C4-B478-4D96-8C97-90F0DFD17B4A}" type="slidenum">
              <a:rPr lang="tr-TR"/>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dirty="0"/>
          </a:p>
        </p:txBody>
      </p:sp>
      <p:sp>
        <p:nvSpPr>
          <p:cNvPr id="3" name="2 Altbilgi Yer Tutucusu"/>
          <p:cNvSpPr>
            <a:spLocks noGrp="1"/>
          </p:cNvSpPr>
          <p:nvPr>
            <p:ph type="ftr" sz="quarter" idx="11"/>
          </p:nvPr>
        </p:nvSpPr>
        <p:spPr/>
        <p:txBody>
          <a:bodyPr/>
          <a:lstStyle>
            <a:lvl1pPr>
              <a:defRPr/>
            </a:lvl1pPr>
          </a:lstStyle>
          <a:p>
            <a:endParaRPr lang="tr-TR" dirty="0"/>
          </a:p>
        </p:txBody>
      </p:sp>
      <p:sp>
        <p:nvSpPr>
          <p:cNvPr id="4" name="3 Slayt Numarası Yer Tutucusu"/>
          <p:cNvSpPr>
            <a:spLocks noGrp="1"/>
          </p:cNvSpPr>
          <p:nvPr>
            <p:ph type="sldNum" sz="quarter" idx="12"/>
          </p:nvPr>
        </p:nvSpPr>
        <p:spPr/>
        <p:txBody>
          <a:bodyPr/>
          <a:lstStyle>
            <a:lvl1pPr>
              <a:defRPr/>
            </a:lvl1pPr>
          </a:lstStyle>
          <a:p>
            <a:fld id="{13182072-E24B-41C6-8335-A511087F03FA}" type="slidenum">
              <a:rPr lang="tr-TR"/>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dirty="0"/>
          </a:p>
        </p:txBody>
      </p:sp>
      <p:sp>
        <p:nvSpPr>
          <p:cNvPr id="6" name="5 Altbilgi Yer Tutucusu"/>
          <p:cNvSpPr>
            <a:spLocks noGrp="1"/>
          </p:cNvSpPr>
          <p:nvPr>
            <p:ph type="ftr" sz="quarter" idx="11"/>
          </p:nvPr>
        </p:nvSpPr>
        <p:spPr/>
        <p:txBody>
          <a:bodyPr/>
          <a:lstStyle>
            <a:lvl1pPr>
              <a:defRPr/>
            </a:lvl1pPr>
          </a:lstStyle>
          <a:p>
            <a:endParaRPr lang="tr-TR" dirty="0"/>
          </a:p>
        </p:txBody>
      </p:sp>
      <p:sp>
        <p:nvSpPr>
          <p:cNvPr id="7" name="6 Slayt Numarası Yer Tutucusu"/>
          <p:cNvSpPr>
            <a:spLocks noGrp="1"/>
          </p:cNvSpPr>
          <p:nvPr>
            <p:ph type="sldNum" sz="quarter" idx="12"/>
          </p:nvPr>
        </p:nvSpPr>
        <p:spPr/>
        <p:txBody>
          <a:bodyPr/>
          <a:lstStyle>
            <a:lvl1pPr>
              <a:defRPr/>
            </a:lvl1pPr>
          </a:lstStyle>
          <a:p>
            <a:fld id="{348B95E8-9272-48D7-B677-175B640654A5}" type="slidenum">
              <a:rPr lang="tr-TR"/>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dirty="0"/>
          </a:p>
        </p:txBody>
      </p:sp>
      <p:sp>
        <p:nvSpPr>
          <p:cNvPr id="6" name="5 Altbilgi Yer Tutucusu"/>
          <p:cNvSpPr>
            <a:spLocks noGrp="1"/>
          </p:cNvSpPr>
          <p:nvPr>
            <p:ph type="ftr" sz="quarter" idx="11"/>
          </p:nvPr>
        </p:nvSpPr>
        <p:spPr/>
        <p:txBody>
          <a:bodyPr/>
          <a:lstStyle>
            <a:lvl1pPr>
              <a:defRPr/>
            </a:lvl1pPr>
          </a:lstStyle>
          <a:p>
            <a:endParaRPr lang="tr-TR" dirty="0"/>
          </a:p>
        </p:txBody>
      </p:sp>
      <p:sp>
        <p:nvSpPr>
          <p:cNvPr id="7" name="6 Slayt Numarası Yer Tutucusu"/>
          <p:cNvSpPr>
            <a:spLocks noGrp="1"/>
          </p:cNvSpPr>
          <p:nvPr>
            <p:ph type="sldNum" sz="quarter" idx="12"/>
          </p:nvPr>
        </p:nvSpPr>
        <p:spPr/>
        <p:txBody>
          <a:bodyPr/>
          <a:lstStyle>
            <a:lvl1pPr>
              <a:defRPr/>
            </a:lvl1pPr>
          </a:lstStyle>
          <a:p>
            <a:fld id="{96A051BA-9954-4E25-81AB-14817D55AEB7}" type="slidenum">
              <a:rPr lang="tr-TR"/>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3200400" cy="6858000"/>
            <a:chOff x="0" y="0"/>
            <a:chExt cx="2016" cy="4320"/>
          </a:xfrm>
        </p:grpSpPr>
        <p:sp>
          <p:nvSpPr>
            <p:cNvPr id="3075" name="Rectangle 3"/>
            <p:cNvSpPr>
              <a:spLocks noChangeArrowheads="1"/>
            </p:cNvSpPr>
            <p:nvPr/>
          </p:nvSpPr>
          <p:spPr bwMode="auto">
            <a:xfrm>
              <a:off x="0" y="0"/>
              <a:ext cx="480" cy="4320"/>
            </a:xfrm>
            <a:prstGeom prst="rect">
              <a:avLst/>
            </a:prstGeom>
            <a:solidFill>
              <a:schemeClr val="accent1"/>
            </a:solidFill>
            <a:ln w="9525">
              <a:noFill/>
              <a:miter lim="800000"/>
              <a:headEnd/>
              <a:tailEnd/>
            </a:ln>
            <a:effectLst/>
          </p:spPr>
          <p:txBody>
            <a:bodyPr wrap="none" anchor="ctr"/>
            <a:lstStyle/>
            <a:p>
              <a:endParaRPr lang="tr-TR" dirty="0"/>
            </a:p>
          </p:txBody>
        </p:sp>
        <p:sp>
          <p:nvSpPr>
            <p:cNvPr id="3076" name="Rectangle 4"/>
            <p:cNvSpPr>
              <a:spLocks noChangeArrowheads="1"/>
            </p:cNvSpPr>
            <p:nvPr/>
          </p:nvSpPr>
          <p:spPr bwMode="auto">
            <a:xfrm>
              <a:off x="432" y="0"/>
              <a:ext cx="1584" cy="672"/>
            </a:xfrm>
            <a:prstGeom prst="rect">
              <a:avLst/>
            </a:prstGeom>
            <a:solidFill>
              <a:schemeClr val="accent1"/>
            </a:solidFill>
            <a:ln w="9525">
              <a:noFill/>
              <a:miter lim="800000"/>
              <a:headEnd/>
              <a:tailEnd/>
            </a:ln>
            <a:effectLst/>
          </p:spPr>
          <p:txBody>
            <a:bodyPr wrap="none" anchor="ctr"/>
            <a:lstStyle/>
            <a:p>
              <a:endParaRPr lang="tr-TR" dirty="0"/>
            </a:p>
          </p:txBody>
        </p:sp>
      </p:grpSp>
      <p:sp>
        <p:nvSpPr>
          <p:cNvPr id="3077" name="AutoShape 5"/>
          <p:cNvSpPr>
            <a:spLocks noChangeArrowheads="1"/>
          </p:cNvSpPr>
          <p:nvPr/>
        </p:nvSpPr>
        <p:spPr bwMode="auto">
          <a:xfrm>
            <a:off x="762000" y="762000"/>
            <a:ext cx="5105400" cy="609600"/>
          </a:xfrm>
          <a:prstGeom prst="roundRect">
            <a:avLst>
              <a:gd name="adj" fmla="val 50000"/>
            </a:avLst>
          </a:prstGeom>
          <a:solidFill>
            <a:schemeClr val="bg1"/>
          </a:solidFill>
          <a:ln w="9525">
            <a:noFill/>
            <a:round/>
            <a:headEnd/>
            <a:tailEnd/>
          </a:ln>
          <a:effectLst/>
        </p:spPr>
        <p:txBody>
          <a:bodyPr wrap="none" anchor="ctr"/>
          <a:lstStyle/>
          <a:p>
            <a:pPr algn="ctr"/>
            <a:endParaRPr kumimoji="1" lang="tr-TR" dirty="0"/>
          </a:p>
        </p:txBody>
      </p:sp>
      <p:sp>
        <p:nvSpPr>
          <p:cNvPr id="3078" name="Rectangle 6"/>
          <p:cNvSpPr>
            <a:spLocks noGrp="1" noChangeArrowheads="1"/>
          </p:cNvSpPr>
          <p:nvPr>
            <p:ph type="title"/>
          </p:nvPr>
        </p:nvSpPr>
        <p:spPr bwMode="auto">
          <a:xfrm>
            <a:off x="914400" y="762000"/>
            <a:ext cx="80010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3079" name="Rectangle 7"/>
          <p:cNvSpPr>
            <a:spLocks noGrp="1" noChangeArrowheads="1"/>
          </p:cNvSpPr>
          <p:nvPr>
            <p:ph type="body" idx="1"/>
          </p:nvPr>
        </p:nvSpPr>
        <p:spPr bwMode="auto">
          <a:xfrm>
            <a:off x="914400" y="2362200"/>
            <a:ext cx="8001000" cy="3733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3080" name="Rectangle 8"/>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sz="1400">
                <a:latin typeface="+mn-lt"/>
              </a:defRPr>
            </a:lvl1pPr>
          </a:lstStyle>
          <a:p>
            <a:endParaRPr lang="tr-TR" dirty="0"/>
          </a:p>
        </p:txBody>
      </p:sp>
      <p:sp>
        <p:nvSpPr>
          <p:cNvPr id="3081" name="Rectangle 9"/>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defRPr sz="1400">
                <a:latin typeface="+mn-lt"/>
              </a:defRPr>
            </a:lvl1pPr>
          </a:lstStyle>
          <a:p>
            <a:endParaRPr lang="tr-TR" dirty="0"/>
          </a:p>
        </p:txBody>
      </p:sp>
      <p:sp>
        <p:nvSpPr>
          <p:cNvPr id="3082" name="Rectangle 10"/>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defRPr sz="2600" b="1">
                <a:solidFill>
                  <a:schemeClr val="bg1"/>
                </a:solidFill>
                <a:latin typeface="+mn-lt"/>
              </a:defRPr>
            </a:lvl1pPr>
          </a:lstStyle>
          <a:p>
            <a:fld id="{6952766A-0361-4DBC-A3A1-DBC8425EEC90}" type="slidenum">
              <a:rPr lang="tr-TR"/>
              <a:pPr/>
              <a:t>‹#›</a:t>
            </a:fld>
            <a:endParaRPr lang="tr-TR" dirty="0"/>
          </a:p>
        </p:txBody>
      </p:sp>
      <p:grpSp>
        <p:nvGrpSpPr>
          <p:cNvPr id="3083" name="Group 11"/>
          <p:cNvGrpSpPr>
            <a:grpSpLocks/>
          </p:cNvGrpSpPr>
          <p:nvPr/>
        </p:nvGrpSpPr>
        <p:grpSpPr bwMode="auto">
          <a:xfrm>
            <a:off x="228600" y="1981200"/>
            <a:ext cx="7391400" cy="319088"/>
            <a:chOff x="144" y="1248"/>
            <a:chExt cx="4656" cy="201"/>
          </a:xfrm>
        </p:grpSpPr>
        <p:sp>
          <p:nvSpPr>
            <p:cNvPr id="3084" name="AutoShape 12"/>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a:effectLst/>
          </p:spPr>
          <p:txBody>
            <a:bodyPr wrap="none" anchor="ctr"/>
            <a:lstStyle/>
            <a:p>
              <a:endParaRPr lang="tr-TR" dirty="0"/>
            </a:p>
          </p:txBody>
        </p:sp>
        <p:sp>
          <p:nvSpPr>
            <p:cNvPr id="3085" name="AutoShape 13"/>
            <p:cNvSpPr>
              <a:spLocks noChangeArrowheads="1"/>
            </p:cNvSpPr>
            <p:nvPr/>
          </p:nvSpPr>
          <p:spPr bwMode="auto">
            <a:xfrm flipH="1">
              <a:off x="144" y="1248"/>
              <a:ext cx="248" cy="201"/>
            </a:xfrm>
            <a:prstGeom prst="flowChartDelay">
              <a:avLst/>
            </a:prstGeom>
            <a:solidFill>
              <a:schemeClr val="bg2"/>
            </a:solidFill>
            <a:ln w="9525">
              <a:noFill/>
              <a:miter lim="800000"/>
              <a:headEnd/>
              <a:tailEnd/>
            </a:ln>
            <a:effectLst/>
          </p:spPr>
          <p:txBody>
            <a:bodyPr wrap="none" anchor="ctr"/>
            <a:lstStyle/>
            <a:p>
              <a:endParaRPr lang="tr-TR" dirty="0"/>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pitchFamily="34" charset="0"/>
        </a:defRPr>
      </a:lvl2pPr>
      <a:lvl3pPr algn="l" rtl="0" fontAlgn="base">
        <a:lnSpc>
          <a:spcPct val="90000"/>
        </a:lnSpc>
        <a:spcBef>
          <a:spcPct val="0"/>
        </a:spcBef>
        <a:spcAft>
          <a:spcPct val="0"/>
        </a:spcAft>
        <a:defRPr sz="3600" b="1">
          <a:solidFill>
            <a:schemeClr val="tx2"/>
          </a:solidFill>
          <a:latin typeface="Arial" pitchFamily="34" charset="0"/>
        </a:defRPr>
      </a:lvl3pPr>
      <a:lvl4pPr algn="l" rtl="0" fontAlgn="base">
        <a:lnSpc>
          <a:spcPct val="90000"/>
        </a:lnSpc>
        <a:spcBef>
          <a:spcPct val="0"/>
        </a:spcBef>
        <a:spcAft>
          <a:spcPct val="0"/>
        </a:spcAft>
        <a:defRPr sz="3600" b="1">
          <a:solidFill>
            <a:schemeClr val="tx2"/>
          </a:solidFill>
          <a:latin typeface="Arial" pitchFamily="34" charset="0"/>
        </a:defRPr>
      </a:lvl4pPr>
      <a:lvl5pPr algn="l" rtl="0" fontAlgn="base">
        <a:lnSpc>
          <a:spcPct val="90000"/>
        </a:lnSpc>
        <a:spcBef>
          <a:spcPct val="0"/>
        </a:spcBef>
        <a:spcAft>
          <a:spcPct val="0"/>
        </a:spcAft>
        <a:defRPr sz="3600" b="1">
          <a:solidFill>
            <a:schemeClr val="tx2"/>
          </a:solidFill>
          <a:latin typeface="Arial" pitchFamily="34" charset="0"/>
        </a:defRPr>
      </a:lvl5pPr>
      <a:lvl6pPr marL="457200" algn="l" rtl="0" fontAlgn="base">
        <a:lnSpc>
          <a:spcPct val="90000"/>
        </a:lnSpc>
        <a:spcBef>
          <a:spcPct val="0"/>
        </a:spcBef>
        <a:spcAft>
          <a:spcPct val="0"/>
        </a:spcAft>
        <a:defRPr sz="3600" b="1">
          <a:solidFill>
            <a:schemeClr val="tx2"/>
          </a:solidFill>
          <a:latin typeface="Arial" pitchFamily="34" charset="0"/>
        </a:defRPr>
      </a:lvl6pPr>
      <a:lvl7pPr marL="914400" algn="l" rtl="0" fontAlgn="base">
        <a:lnSpc>
          <a:spcPct val="90000"/>
        </a:lnSpc>
        <a:spcBef>
          <a:spcPct val="0"/>
        </a:spcBef>
        <a:spcAft>
          <a:spcPct val="0"/>
        </a:spcAft>
        <a:defRPr sz="3600" b="1">
          <a:solidFill>
            <a:schemeClr val="tx2"/>
          </a:solidFill>
          <a:latin typeface="Arial" pitchFamily="34" charset="0"/>
        </a:defRPr>
      </a:lvl7pPr>
      <a:lvl8pPr marL="1371600" algn="l" rtl="0" fontAlgn="base">
        <a:lnSpc>
          <a:spcPct val="90000"/>
        </a:lnSpc>
        <a:spcBef>
          <a:spcPct val="0"/>
        </a:spcBef>
        <a:spcAft>
          <a:spcPct val="0"/>
        </a:spcAft>
        <a:defRPr sz="3600" b="1">
          <a:solidFill>
            <a:schemeClr val="tx2"/>
          </a:solidFill>
          <a:latin typeface="Arial" pitchFamily="34" charset="0"/>
        </a:defRPr>
      </a:lvl8pPr>
      <a:lvl9pPr marL="1828800" algn="l" rtl="0" fontAlgn="base">
        <a:lnSpc>
          <a:spcPct val="90000"/>
        </a:lnSpc>
        <a:spcBef>
          <a:spcPct val="0"/>
        </a:spcBef>
        <a:spcAft>
          <a:spcPct val="0"/>
        </a:spcAft>
        <a:defRPr sz="3600" b="1">
          <a:solidFill>
            <a:schemeClr val="tx2"/>
          </a:solidFill>
          <a:latin typeface="Arial" pitchFamily="34"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tr-TR" dirty="0" smtClean="0">
                <a:latin typeface="Comic Sans MS" pitchFamily="66" charset="0"/>
              </a:rPr>
              <a:t>MESLEK SEÇİMİ</a:t>
            </a:r>
            <a:endParaRPr lang="tr-TR" dirty="0">
              <a:latin typeface="Arial Black" pitchFamily="34" charset="0"/>
            </a:endParaRPr>
          </a:p>
        </p:txBody>
      </p:sp>
      <p:sp>
        <p:nvSpPr>
          <p:cNvPr id="2051" name="Rectangle 3"/>
          <p:cNvSpPr>
            <a:spLocks noGrp="1" noChangeArrowheads="1"/>
          </p:cNvSpPr>
          <p:nvPr>
            <p:ph type="subTitle" idx="1"/>
          </p:nvPr>
        </p:nvSpPr>
        <p:spPr>
          <a:xfrm>
            <a:off x="1295400" y="2438400"/>
            <a:ext cx="7035800" cy="2133608"/>
          </a:xfrm>
        </p:spPr>
        <p:txBody>
          <a:bodyPr/>
          <a:lstStyle/>
          <a:p>
            <a:pPr algn="ctr"/>
            <a:r>
              <a:rPr lang="tr-TR" b="1" dirty="0" smtClean="0">
                <a:latin typeface="Comic Sans MS" pitchFamily="66" charset="0"/>
              </a:rPr>
              <a:t>Meslek Seçmek</a:t>
            </a:r>
          </a:p>
          <a:p>
            <a:pPr algn="ctr"/>
            <a:r>
              <a:rPr lang="tr-TR" b="1" dirty="0" smtClean="0">
                <a:latin typeface="Comic Sans MS" pitchFamily="66" charset="0"/>
              </a:rPr>
              <a:t>Yaşam Biçimini Seçmektir</a:t>
            </a:r>
            <a:endParaRPr lang="tr-TR" dirty="0"/>
          </a:p>
        </p:txBody>
      </p:sp>
      <p:sp>
        <p:nvSpPr>
          <p:cNvPr id="4" name="3 Slayt Numarası Yer Tutucusu"/>
          <p:cNvSpPr>
            <a:spLocks noGrp="1"/>
          </p:cNvSpPr>
          <p:nvPr>
            <p:ph type="sldNum" sz="quarter" idx="4"/>
          </p:nvPr>
        </p:nvSpPr>
        <p:spPr/>
        <p:txBody>
          <a:bodyPr/>
          <a:lstStyle/>
          <a:p>
            <a:fld id="{677D76C6-05AC-48DD-9602-DC4658BB4F61}" type="slidenum">
              <a:rPr lang="tr-TR" smtClean="0"/>
              <a:pPr/>
              <a:t>1</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additive="base">
                                        <p:cTn id="13"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anim calcmode="lin" valueType="num">
                                      <p:cBhvr additive="base">
                                        <p:cTn id="19" dur="500" fill="hold"/>
                                        <p:tgtEl>
                                          <p:spTgt spid="205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914400" y="2362200"/>
            <a:ext cx="8001000" cy="4495800"/>
          </a:xfrm>
        </p:spPr>
        <p:txBody>
          <a:bodyPr/>
          <a:lstStyle/>
          <a:p>
            <a:pPr>
              <a:buClrTx/>
              <a:buFont typeface="Wingdings" pitchFamily="2" charset="2"/>
              <a:buChar char="ü"/>
            </a:pPr>
            <a:r>
              <a:rPr lang="tr-TR" sz="1800" u="sng" dirty="0" smtClean="0">
                <a:latin typeface="Comic Sans MS" pitchFamily="66" charset="0"/>
              </a:rPr>
              <a:t>Toplumda statü elde etmek için,</a:t>
            </a:r>
          </a:p>
          <a:p>
            <a:pPr>
              <a:buFont typeface="Monotype Sorts"/>
              <a:buNone/>
            </a:pPr>
            <a:r>
              <a:rPr lang="tr-TR" sz="1800" dirty="0" smtClean="0">
                <a:latin typeface="Comic Sans MS" pitchFamily="66" charset="0"/>
              </a:rPr>
              <a:t>Mesleğimiz bizim toplumdaki konumumuzu ve toplumsal saygınlığımızı </a:t>
            </a:r>
          </a:p>
          <a:p>
            <a:pPr>
              <a:buFont typeface="Monotype Sorts"/>
              <a:buNone/>
            </a:pPr>
            <a:r>
              <a:rPr lang="tr-TR" sz="1800" dirty="0" smtClean="0">
                <a:latin typeface="Comic Sans MS" pitchFamily="66" charset="0"/>
              </a:rPr>
              <a:t>belirler. </a:t>
            </a:r>
          </a:p>
          <a:p>
            <a:pPr>
              <a:buFont typeface="Monotype Sorts"/>
              <a:buNone/>
            </a:pPr>
            <a:endParaRPr lang="tr-TR" sz="1800" dirty="0" smtClean="0">
              <a:latin typeface="Comic Sans MS" pitchFamily="66" charset="0"/>
            </a:endParaRPr>
          </a:p>
          <a:p>
            <a:pPr>
              <a:buClrTx/>
              <a:buFont typeface="Wingdings" pitchFamily="2" charset="2"/>
              <a:buChar char="ü"/>
            </a:pPr>
            <a:r>
              <a:rPr lang="tr-TR" sz="1800" u="sng" dirty="0" smtClean="0">
                <a:latin typeface="Comic Sans MS" pitchFamily="66" charset="0"/>
              </a:rPr>
              <a:t>Sosyal ilişkilerde bulunmak için,</a:t>
            </a:r>
          </a:p>
          <a:p>
            <a:pPr>
              <a:buClrTx/>
              <a:buFont typeface="Monotype Sorts"/>
              <a:buNone/>
            </a:pPr>
            <a:r>
              <a:rPr lang="tr-TR" sz="1800" dirty="0" smtClean="0">
                <a:latin typeface="Comic Sans MS" pitchFamily="66" charset="0"/>
              </a:rPr>
              <a:t>Mesleğimiz kimlerle arkadaşlık edeceğimizi, kiminle evleneceğimizi, </a:t>
            </a:r>
          </a:p>
          <a:p>
            <a:pPr>
              <a:buClrTx/>
              <a:buFont typeface="Monotype Sorts"/>
              <a:buNone/>
            </a:pPr>
            <a:r>
              <a:rPr lang="tr-TR" sz="1800" dirty="0" smtClean="0">
                <a:latin typeface="Comic Sans MS" pitchFamily="66" charset="0"/>
              </a:rPr>
              <a:t>hangi sosyal etkinliklerde bulunacağımızı, çocuklarımıza nasıl bir eğitim </a:t>
            </a:r>
          </a:p>
          <a:p>
            <a:pPr>
              <a:buClrTx/>
              <a:buFont typeface="Monotype Sorts"/>
              <a:buNone/>
            </a:pPr>
            <a:r>
              <a:rPr lang="tr-TR" sz="1800" dirty="0" smtClean="0">
                <a:latin typeface="Comic Sans MS" pitchFamily="66" charset="0"/>
              </a:rPr>
              <a:t>ortamı sağlayacağımızı belirler.</a:t>
            </a:r>
          </a:p>
          <a:p>
            <a:pPr>
              <a:buClrTx/>
              <a:buFont typeface="Monotype Sorts"/>
              <a:buNone/>
            </a:pPr>
            <a:endParaRPr lang="tr-TR" sz="1800" dirty="0" smtClean="0">
              <a:latin typeface="Comic Sans MS" pitchFamily="66" charset="0"/>
            </a:endParaRPr>
          </a:p>
          <a:p>
            <a:pPr>
              <a:buClrTx/>
              <a:buFont typeface="Wingdings" pitchFamily="2" charset="2"/>
              <a:buChar char="ü"/>
            </a:pPr>
            <a:r>
              <a:rPr lang="tr-TR" sz="1800" u="sng" dirty="0" smtClean="0">
                <a:latin typeface="Comic Sans MS" pitchFamily="66" charset="0"/>
              </a:rPr>
              <a:t>Mutlu ve başarılı bir yaşam sürmek için,</a:t>
            </a:r>
          </a:p>
          <a:p>
            <a:pPr>
              <a:buClrTx/>
              <a:buFont typeface="Monotype Sorts"/>
              <a:buNone/>
            </a:pPr>
            <a:r>
              <a:rPr lang="tr-TR" sz="1800" dirty="0" smtClean="0">
                <a:latin typeface="Comic Sans MS" pitchFamily="66" charset="0"/>
              </a:rPr>
              <a:t>Sevdiğimiz bir meslekte çalışmak beraberinde başarı, mutluluk ve </a:t>
            </a:r>
          </a:p>
          <a:p>
            <a:pPr>
              <a:buClrTx/>
              <a:buFont typeface="Monotype Sorts"/>
              <a:buNone/>
            </a:pPr>
            <a:r>
              <a:rPr lang="tr-TR" sz="1800" dirty="0" smtClean="0">
                <a:latin typeface="Comic Sans MS" pitchFamily="66" charset="0"/>
              </a:rPr>
              <a:t>mesleki doyumu da getireceğinden mesleğimiz, monoton bir yaşam </a:t>
            </a:r>
          </a:p>
          <a:p>
            <a:pPr>
              <a:buClrTx/>
              <a:buFont typeface="Monotype Sorts"/>
              <a:buNone/>
            </a:pPr>
            <a:r>
              <a:rPr lang="tr-TR" sz="1800" dirty="0" smtClean="0">
                <a:latin typeface="Comic Sans MS" pitchFamily="66" charset="0"/>
              </a:rPr>
              <a:t>yerine dinamik bir yaşam sürmemizi sağlar.</a:t>
            </a:r>
            <a:endParaRPr lang="tr-TR" sz="1800" dirty="0"/>
          </a:p>
        </p:txBody>
      </p:sp>
      <p:sp>
        <p:nvSpPr>
          <p:cNvPr id="3" name="2 Slayt Numarası Yer Tutucusu"/>
          <p:cNvSpPr>
            <a:spLocks noGrp="1"/>
          </p:cNvSpPr>
          <p:nvPr>
            <p:ph type="sldNum" sz="quarter" idx="12"/>
          </p:nvPr>
        </p:nvSpPr>
        <p:spPr/>
        <p:txBody>
          <a:bodyPr/>
          <a:lstStyle/>
          <a:p>
            <a:fld id="{2B9D5DEA-EECE-4BBC-AB57-A281F8848E09}" type="slidenum">
              <a:rPr lang="tr-TR" smtClean="0"/>
              <a:pPr/>
              <a:t>10</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 calcmode="lin" valueType="num">
                                      <p:cBhvr additive="base">
                                        <p:cTn id="25"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19">
                                            <p:txEl>
                                              <p:pRg st="5" end="5"/>
                                            </p:txEl>
                                          </p:spTgt>
                                        </p:tgtEl>
                                        <p:attrNameLst>
                                          <p:attrName>style.visibility</p:attrName>
                                        </p:attrNameLst>
                                      </p:cBhvr>
                                      <p:to>
                                        <p:strVal val="visible"/>
                                      </p:to>
                                    </p:set>
                                    <p:anim calcmode="lin" valueType="num">
                                      <p:cBhvr additive="base">
                                        <p:cTn id="31" dur="500" fill="hold"/>
                                        <p:tgtEl>
                                          <p:spTgt spid="921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 calcmode="lin" valueType="num">
                                      <p:cBhvr additive="base">
                                        <p:cTn id="37" dur="500" fill="hold"/>
                                        <p:tgtEl>
                                          <p:spTgt spid="921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21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219">
                                            <p:txEl>
                                              <p:pRg st="7" end="7"/>
                                            </p:txEl>
                                          </p:spTgt>
                                        </p:tgtEl>
                                        <p:attrNameLst>
                                          <p:attrName>style.visibility</p:attrName>
                                        </p:attrNameLst>
                                      </p:cBhvr>
                                      <p:to>
                                        <p:strVal val="visible"/>
                                      </p:to>
                                    </p:set>
                                    <p:anim calcmode="lin" valueType="num">
                                      <p:cBhvr additive="base">
                                        <p:cTn id="43" dur="500" fill="hold"/>
                                        <p:tgtEl>
                                          <p:spTgt spid="9219">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21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9219">
                                            <p:txEl>
                                              <p:pRg st="9" end="9"/>
                                            </p:txEl>
                                          </p:spTgt>
                                        </p:tgtEl>
                                        <p:attrNameLst>
                                          <p:attrName>style.visibility</p:attrName>
                                        </p:attrNameLst>
                                      </p:cBhvr>
                                      <p:to>
                                        <p:strVal val="visible"/>
                                      </p:to>
                                    </p:set>
                                    <p:anim calcmode="lin" valueType="num">
                                      <p:cBhvr additive="base">
                                        <p:cTn id="49" dur="500" fill="hold"/>
                                        <p:tgtEl>
                                          <p:spTgt spid="9219">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9219">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9219">
                                            <p:txEl>
                                              <p:pRg st="10" end="10"/>
                                            </p:txEl>
                                          </p:spTgt>
                                        </p:tgtEl>
                                        <p:attrNameLst>
                                          <p:attrName>style.visibility</p:attrName>
                                        </p:attrNameLst>
                                      </p:cBhvr>
                                      <p:to>
                                        <p:strVal val="visible"/>
                                      </p:to>
                                    </p:set>
                                    <p:anim calcmode="lin" valueType="num">
                                      <p:cBhvr additive="base">
                                        <p:cTn id="55" dur="500" fill="hold"/>
                                        <p:tgtEl>
                                          <p:spTgt spid="9219">
                                            <p:txEl>
                                              <p:pRg st="10" end="1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9219">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9219">
                                            <p:txEl>
                                              <p:pRg st="11" end="11"/>
                                            </p:txEl>
                                          </p:spTgt>
                                        </p:tgtEl>
                                        <p:attrNameLst>
                                          <p:attrName>style.visibility</p:attrName>
                                        </p:attrNameLst>
                                      </p:cBhvr>
                                      <p:to>
                                        <p:strVal val="visible"/>
                                      </p:to>
                                    </p:set>
                                    <p:anim calcmode="lin" valueType="num">
                                      <p:cBhvr additive="base">
                                        <p:cTn id="61" dur="500" fill="hold"/>
                                        <p:tgtEl>
                                          <p:spTgt spid="9219">
                                            <p:txEl>
                                              <p:pRg st="11" end="11"/>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9219">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9219">
                                            <p:txEl>
                                              <p:pRg st="12" end="12"/>
                                            </p:txEl>
                                          </p:spTgt>
                                        </p:tgtEl>
                                        <p:attrNameLst>
                                          <p:attrName>style.visibility</p:attrName>
                                        </p:attrNameLst>
                                      </p:cBhvr>
                                      <p:to>
                                        <p:strVal val="visible"/>
                                      </p:to>
                                    </p:set>
                                    <p:anim calcmode="lin" valueType="num">
                                      <p:cBhvr additive="base">
                                        <p:cTn id="67" dur="500" fill="hold"/>
                                        <p:tgtEl>
                                          <p:spTgt spid="9219">
                                            <p:txEl>
                                              <p:pRg st="12" end="12"/>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9219">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85786" y="357166"/>
            <a:ext cx="8129614" cy="1547834"/>
          </a:xfrm>
        </p:spPr>
        <p:txBody>
          <a:bodyPr/>
          <a:lstStyle/>
          <a:p>
            <a:r>
              <a:rPr lang="tr-TR" dirty="0" smtClean="0">
                <a:solidFill>
                  <a:schemeClr val="tx1"/>
                </a:solidFill>
                <a:latin typeface="Comic Sans MS" pitchFamily="66" charset="0"/>
              </a:rPr>
              <a:t>                                 Meslek Seçiminde </a:t>
            </a:r>
            <a:br>
              <a:rPr lang="tr-TR" dirty="0" smtClean="0">
                <a:solidFill>
                  <a:schemeClr val="tx1"/>
                </a:solidFill>
                <a:latin typeface="Comic Sans MS" pitchFamily="66" charset="0"/>
              </a:rPr>
            </a:br>
            <a:r>
              <a:rPr lang="tr-TR" dirty="0" smtClean="0">
                <a:solidFill>
                  <a:schemeClr val="tx1"/>
                </a:solidFill>
                <a:latin typeface="Comic Sans MS" pitchFamily="66" charset="0"/>
              </a:rPr>
              <a:t>Göz Önünde Bulundurulması </a:t>
            </a:r>
            <a:br>
              <a:rPr lang="tr-TR" dirty="0" smtClean="0">
                <a:solidFill>
                  <a:schemeClr val="tx1"/>
                </a:solidFill>
                <a:latin typeface="Comic Sans MS" pitchFamily="66" charset="0"/>
              </a:rPr>
            </a:br>
            <a:r>
              <a:rPr lang="tr-TR" dirty="0" smtClean="0">
                <a:solidFill>
                  <a:schemeClr val="tx1"/>
                </a:solidFill>
                <a:latin typeface="Comic Sans MS" pitchFamily="66" charset="0"/>
              </a:rPr>
              <a:t>Gereken Faktörler Nelerdir?</a:t>
            </a:r>
            <a:endParaRPr lang="tr-TR" dirty="0"/>
          </a:p>
        </p:txBody>
      </p:sp>
      <p:sp>
        <p:nvSpPr>
          <p:cNvPr id="10243" name="Rectangle 3"/>
          <p:cNvSpPr>
            <a:spLocks noGrp="1" noChangeArrowheads="1"/>
          </p:cNvSpPr>
          <p:nvPr>
            <p:ph type="body" idx="1"/>
          </p:nvPr>
        </p:nvSpPr>
        <p:spPr>
          <a:xfrm>
            <a:off x="914400" y="2362200"/>
            <a:ext cx="8001000" cy="4495800"/>
          </a:xfrm>
        </p:spPr>
        <p:txBody>
          <a:bodyPr/>
          <a:lstStyle/>
          <a:p>
            <a:pPr marL="457200" indent="-457200">
              <a:buClrTx/>
              <a:buFont typeface="+mj-lt"/>
              <a:buAutoNum type="arabicPeriod"/>
              <a:defRPr/>
            </a:pPr>
            <a:r>
              <a:rPr lang="tr-TR" sz="2000" dirty="0" smtClean="0">
                <a:latin typeface="Comic Sans MS" pitchFamily="66" charset="0"/>
              </a:rPr>
              <a:t>Mesleğimizi seçerken, yapmaktan hoşlandığımız </a:t>
            </a:r>
          </a:p>
          <a:p>
            <a:pPr marL="457200" indent="-457200">
              <a:buClrTx/>
              <a:buFont typeface="Monotype Sorts"/>
              <a:buNone/>
              <a:defRPr/>
            </a:pPr>
            <a:r>
              <a:rPr lang="tr-TR" sz="2000" dirty="0" smtClean="0">
                <a:latin typeface="Comic Sans MS" pitchFamily="66" charset="0"/>
              </a:rPr>
              <a:t>etkinlikleri  ve bulunmayı  tercih ettiğimiz ortamları </a:t>
            </a:r>
          </a:p>
          <a:p>
            <a:pPr>
              <a:buFont typeface="Monotype Sorts"/>
              <a:buNone/>
              <a:defRPr/>
            </a:pPr>
            <a:r>
              <a:rPr lang="tr-TR" sz="2000" dirty="0" smtClean="0">
                <a:latin typeface="Comic Sans MS" pitchFamily="66" charset="0"/>
              </a:rPr>
              <a:t>düşünmeliyiz. </a:t>
            </a:r>
          </a:p>
          <a:p>
            <a:pPr>
              <a:buClrTx/>
              <a:buFont typeface="Wingdings" pitchFamily="2" charset="2"/>
              <a:buChar char="ü"/>
              <a:defRPr/>
            </a:pPr>
            <a:r>
              <a:rPr lang="tr-TR" sz="2000" dirty="0" smtClean="0">
                <a:latin typeface="Comic Sans MS" pitchFamily="66" charset="0"/>
              </a:rPr>
              <a:t>İnsanlarla yüz yüze  çalışmak mı istersiniz? </a:t>
            </a:r>
          </a:p>
          <a:p>
            <a:pPr>
              <a:buClrTx/>
              <a:buFont typeface="Wingdings" pitchFamily="2" charset="2"/>
              <a:buChar char="ü"/>
              <a:defRPr/>
            </a:pPr>
            <a:r>
              <a:rPr lang="tr-TR" sz="2000" dirty="0" smtClean="0">
                <a:latin typeface="Comic Sans MS" pitchFamily="66" charset="0"/>
              </a:rPr>
              <a:t>Makineler ve araçlarla mı çalışmak istersiniz? </a:t>
            </a:r>
          </a:p>
          <a:p>
            <a:pPr>
              <a:buClrTx/>
              <a:buFont typeface="Wingdings" pitchFamily="2" charset="2"/>
              <a:buChar char="ü"/>
              <a:defRPr/>
            </a:pPr>
            <a:r>
              <a:rPr lang="tr-TR" sz="2000" dirty="0" smtClean="0">
                <a:latin typeface="Comic Sans MS" pitchFamily="66" charset="0"/>
              </a:rPr>
              <a:t>Kapalı ortamlarda, masa başında mı çalışmak istersiniz?</a:t>
            </a:r>
          </a:p>
          <a:p>
            <a:pPr>
              <a:buClrTx/>
              <a:buFont typeface="Wingdings" pitchFamily="2" charset="2"/>
              <a:buChar char="ü"/>
              <a:defRPr/>
            </a:pPr>
            <a:r>
              <a:rPr lang="tr-TR" sz="2000" dirty="0" smtClean="0">
                <a:latin typeface="Comic Sans MS" pitchFamily="66" charset="0"/>
              </a:rPr>
              <a:t>Yalnız başınıza mı çalışmak istersiniz? </a:t>
            </a:r>
          </a:p>
          <a:p>
            <a:pPr>
              <a:buClrTx/>
              <a:buFont typeface="Wingdings" pitchFamily="2" charset="2"/>
              <a:buChar char="ü"/>
              <a:defRPr/>
            </a:pPr>
            <a:r>
              <a:rPr lang="tr-TR" sz="2000" dirty="0" smtClean="0">
                <a:latin typeface="Comic Sans MS" pitchFamily="66" charset="0"/>
              </a:rPr>
              <a:t>Hareketli ya da sakin bir işte mi çalışmak istersiniz? </a:t>
            </a:r>
          </a:p>
          <a:p>
            <a:pPr>
              <a:buClrTx/>
              <a:buFont typeface="Wingdings" pitchFamily="2" charset="2"/>
              <a:buChar char="ü"/>
              <a:defRPr/>
            </a:pPr>
            <a:r>
              <a:rPr lang="tr-TR" sz="2000" dirty="0" smtClean="0">
                <a:latin typeface="Comic Sans MS" pitchFamily="66" charset="0"/>
              </a:rPr>
              <a:t>Yoksa açık havada çalışmak mı  sizi mutlu eder? </a:t>
            </a:r>
          </a:p>
          <a:p>
            <a:pPr>
              <a:buClrTx/>
              <a:buFont typeface="Monotype Sorts"/>
              <a:buNone/>
              <a:defRPr/>
            </a:pPr>
            <a:r>
              <a:rPr lang="tr-TR" sz="2000" dirty="0" smtClean="0">
                <a:latin typeface="Comic Sans MS" pitchFamily="66" charset="0"/>
              </a:rPr>
              <a:t>Bu ve benzeri soruları kendimize sorarak kendimizi keşfetme </a:t>
            </a:r>
          </a:p>
          <a:p>
            <a:pPr>
              <a:buClrTx/>
              <a:buFont typeface="Monotype Sorts"/>
              <a:buNone/>
              <a:defRPr/>
            </a:pPr>
            <a:r>
              <a:rPr lang="tr-TR" sz="2000" dirty="0" smtClean="0">
                <a:latin typeface="Comic Sans MS" pitchFamily="66" charset="0"/>
              </a:rPr>
              <a:t>yolculuğumuza daha hızlı devam edebiliriz.</a:t>
            </a:r>
          </a:p>
          <a:p>
            <a:endParaRPr lang="tr-TR" dirty="0">
              <a:latin typeface="Arial Black" pitchFamily="34" charset="0"/>
              <a:cs typeface="Times New Roman" pitchFamily="18" charset="0"/>
            </a:endParaRPr>
          </a:p>
        </p:txBody>
      </p:sp>
      <p:sp>
        <p:nvSpPr>
          <p:cNvPr id="4" name="3 Slayt Numarası Yer Tutucusu"/>
          <p:cNvSpPr>
            <a:spLocks noGrp="1"/>
          </p:cNvSpPr>
          <p:nvPr>
            <p:ph type="sldNum" sz="quarter" idx="12"/>
          </p:nvPr>
        </p:nvSpPr>
        <p:spPr/>
        <p:txBody>
          <a:bodyPr/>
          <a:lstStyle/>
          <a:p>
            <a:fld id="{2B9D5DEA-EECE-4BBC-AB57-A281F8848E09}" type="slidenum">
              <a:rPr lang="tr-TR" smtClean="0"/>
              <a:pPr/>
              <a:t>11</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additive="base">
                                        <p:cTn id="19"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additive="base">
                                        <p:cTn id="2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3" end="3"/>
                                            </p:txEl>
                                          </p:spTgt>
                                        </p:tgtEl>
                                        <p:attrNameLst>
                                          <p:attrName>style.visibility</p:attrName>
                                        </p:attrNameLst>
                                      </p:cBhvr>
                                      <p:to>
                                        <p:strVal val="visible"/>
                                      </p:to>
                                    </p:set>
                                    <p:anim calcmode="lin" valueType="num">
                                      <p:cBhvr additive="base">
                                        <p:cTn id="31"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4" end="4"/>
                                            </p:txEl>
                                          </p:spTgt>
                                        </p:tgtEl>
                                        <p:attrNameLst>
                                          <p:attrName>style.visibility</p:attrName>
                                        </p:attrNameLst>
                                      </p:cBhvr>
                                      <p:to>
                                        <p:strVal val="visible"/>
                                      </p:to>
                                    </p:set>
                                    <p:anim calcmode="lin" valueType="num">
                                      <p:cBhvr additive="base">
                                        <p:cTn id="37"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5" end="5"/>
                                            </p:txEl>
                                          </p:spTgt>
                                        </p:tgtEl>
                                        <p:attrNameLst>
                                          <p:attrName>style.visibility</p:attrName>
                                        </p:attrNameLst>
                                      </p:cBhvr>
                                      <p:to>
                                        <p:strVal val="visible"/>
                                      </p:to>
                                    </p:set>
                                    <p:anim calcmode="lin" valueType="num">
                                      <p:cBhvr additive="base">
                                        <p:cTn id="43"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43">
                                            <p:txEl>
                                              <p:pRg st="6" end="6"/>
                                            </p:txEl>
                                          </p:spTgt>
                                        </p:tgtEl>
                                        <p:attrNameLst>
                                          <p:attrName>style.visibility</p:attrName>
                                        </p:attrNameLst>
                                      </p:cBhvr>
                                      <p:to>
                                        <p:strVal val="visible"/>
                                      </p:to>
                                    </p:set>
                                    <p:anim calcmode="lin" valueType="num">
                                      <p:cBhvr additive="base">
                                        <p:cTn id="49"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0243">
                                            <p:txEl>
                                              <p:pRg st="7" end="7"/>
                                            </p:txEl>
                                          </p:spTgt>
                                        </p:tgtEl>
                                        <p:attrNameLst>
                                          <p:attrName>style.visibility</p:attrName>
                                        </p:attrNameLst>
                                      </p:cBhvr>
                                      <p:to>
                                        <p:strVal val="visible"/>
                                      </p:to>
                                    </p:set>
                                    <p:anim calcmode="lin" valueType="num">
                                      <p:cBhvr additive="base">
                                        <p:cTn id="55"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0243">
                                            <p:txEl>
                                              <p:pRg st="8" end="8"/>
                                            </p:txEl>
                                          </p:spTgt>
                                        </p:tgtEl>
                                        <p:attrNameLst>
                                          <p:attrName>style.visibility</p:attrName>
                                        </p:attrNameLst>
                                      </p:cBhvr>
                                      <p:to>
                                        <p:strVal val="visible"/>
                                      </p:to>
                                    </p:set>
                                    <p:anim calcmode="lin" valueType="num">
                                      <p:cBhvr additive="base">
                                        <p:cTn id="61" dur="500" fill="hold"/>
                                        <p:tgtEl>
                                          <p:spTgt spid="1024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024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0243">
                                            <p:txEl>
                                              <p:pRg st="9" end="9"/>
                                            </p:txEl>
                                          </p:spTgt>
                                        </p:tgtEl>
                                        <p:attrNameLst>
                                          <p:attrName>style.visibility</p:attrName>
                                        </p:attrNameLst>
                                      </p:cBhvr>
                                      <p:to>
                                        <p:strVal val="visible"/>
                                      </p:to>
                                    </p:set>
                                    <p:anim calcmode="lin" valueType="num">
                                      <p:cBhvr additive="base">
                                        <p:cTn id="67" dur="500" fill="hold"/>
                                        <p:tgtEl>
                                          <p:spTgt spid="10243">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024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0243">
                                            <p:txEl>
                                              <p:pRg st="10" end="10"/>
                                            </p:txEl>
                                          </p:spTgt>
                                        </p:tgtEl>
                                        <p:attrNameLst>
                                          <p:attrName>style.visibility</p:attrName>
                                        </p:attrNameLst>
                                      </p:cBhvr>
                                      <p:to>
                                        <p:strVal val="visible"/>
                                      </p:to>
                                    </p:set>
                                    <p:anim calcmode="lin" valueType="num">
                                      <p:cBhvr additive="base">
                                        <p:cTn id="73" dur="500" fill="hold"/>
                                        <p:tgtEl>
                                          <p:spTgt spid="10243">
                                            <p:txEl>
                                              <p:pRg st="10" end="1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024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p:txBody>
          <a:bodyPr/>
          <a:lstStyle/>
          <a:p>
            <a:pPr marL="457200" indent="-457200">
              <a:buClrTx/>
              <a:buFont typeface="Monotype Sorts"/>
              <a:buAutoNum type="arabicPeriod" startAt="2"/>
            </a:pPr>
            <a:r>
              <a:rPr lang="tr-TR" sz="2000" dirty="0" smtClean="0">
                <a:latin typeface="Comic Sans MS" pitchFamily="66" charset="0"/>
              </a:rPr>
              <a:t>Mesleğimizi seçerken, ilgilerimizi, yapabildiklerimizi ve bir </a:t>
            </a:r>
          </a:p>
          <a:p>
            <a:pPr marL="457200" indent="-457200">
              <a:buClrTx/>
              <a:buFont typeface="Monotype Sorts"/>
              <a:buNone/>
            </a:pPr>
            <a:r>
              <a:rPr lang="tr-TR" sz="2000" dirty="0" smtClean="0">
                <a:latin typeface="Comic Sans MS" pitchFamily="66" charset="0"/>
              </a:rPr>
              <a:t>meslekte önemli gördüğümüz durumları göz önünde </a:t>
            </a:r>
          </a:p>
          <a:p>
            <a:pPr marL="457200" indent="-457200">
              <a:buClrTx/>
              <a:buFont typeface="Monotype Sorts"/>
              <a:buNone/>
            </a:pPr>
            <a:r>
              <a:rPr lang="tr-TR" sz="2000" dirty="0" smtClean="0">
                <a:latin typeface="Comic Sans MS" pitchFamily="66" charset="0"/>
              </a:rPr>
              <a:t>bulundurmalıyız. Bu süreçte seçeceğimiz mesleğin ne tür bir </a:t>
            </a:r>
          </a:p>
          <a:p>
            <a:pPr marL="457200" indent="-457200">
              <a:buFont typeface="Monotype Sorts"/>
              <a:buNone/>
            </a:pPr>
            <a:r>
              <a:rPr lang="tr-TR" sz="2000" dirty="0" smtClean="0">
                <a:latin typeface="Comic Sans MS" pitchFamily="66" charset="0"/>
              </a:rPr>
              <a:t>eğitim gerektirdiği ve iş bulma fırsatlarını da göz önünde </a:t>
            </a:r>
          </a:p>
          <a:p>
            <a:pPr marL="457200" indent="-457200">
              <a:buFont typeface="Monotype Sorts"/>
              <a:buNone/>
            </a:pPr>
            <a:r>
              <a:rPr lang="tr-TR" sz="2000" dirty="0" smtClean="0">
                <a:latin typeface="Comic Sans MS" pitchFamily="66" charset="0"/>
              </a:rPr>
              <a:t>bulundurmalıyız.</a:t>
            </a:r>
          </a:p>
          <a:p>
            <a:pPr marL="457200" indent="-457200">
              <a:buClrTx/>
              <a:buFont typeface="Monotype Sorts"/>
              <a:buNone/>
            </a:pPr>
            <a:endParaRPr lang="tr-TR" sz="2000" dirty="0" smtClean="0">
              <a:latin typeface="Comic Sans MS" pitchFamily="66" charset="0"/>
            </a:endParaRPr>
          </a:p>
          <a:p>
            <a:pPr marL="457200" indent="-457200">
              <a:buFont typeface="Monotype Sorts"/>
              <a:buNone/>
            </a:pPr>
            <a:r>
              <a:rPr lang="tr-TR" sz="2000" dirty="0" smtClean="0">
                <a:latin typeface="Comic Sans MS" pitchFamily="66" charset="0"/>
              </a:rPr>
              <a:t>3. Mesleki hedeflerimizi belirlerken ve çevremizdeki fırsatları </a:t>
            </a:r>
          </a:p>
          <a:p>
            <a:pPr marL="457200" indent="-457200">
              <a:buFont typeface="Monotype Sorts"/>
              <a:buNone/>
            </a:pPr>
            <a:r>
              <a:rPr lang="tr-TR" sz="2000" dirty="0" smtClean="0">
                <a:latin typeface="Comic Sans MS" pitchFamily="66" charset="0"/>
              </a:rPr>
              <a:t>değerlendirirken, hobilerimizi, katıldığımız eğitim etkinliklerini, </a:t>
            </a:r>
          </a:p>
          <a:p>
            <a:pPr marL="457200" indent="-457200">
              <a:buFont typeface="Monotype Sorts"/>
              <a:buNone/>
            </a:pPr>
            <a:r>
              <a:rPr lang="tr-TR" sz="2000" dirty="0" smtClean="0">
                <a:latin typeface="Comic Sans MS" pitchFamily="66" charset="0"/>
              </a:rPr>
              <a:t>kursları vb. konuları göz önünde bulundurmamız gerekir.</a:t>
            </a:r>
          </a:p>
          <a:p>
            <a:pPr>
              <a:lnSpc>
                <a:spcPct val="90000"/>
              </a:lnSpc>
              <a:buNone/>
            </a:pPr>
            <a:endParaRPr lang="tr-TR" dirty="0">
              <a:latin typeface="Times New Roman" pitchFamily="18" charset="0"/>
            </a:endParaRPr>
          </a:p>
        </p:txBody>
      </p:sp>
      <p:sp>
        <p:nvSpPr>
          <p:cNvPr id="3" name="2 Slayt Numarası Yer Tutucusu"/>
          <p:cNvSpPr>
            <a:spLocks noGrp="1"/>
          </p:cNvSpPr>
          <p:nvPr>
            <p:ph type="sldNum" sz="quarter" idx="12"/>
          </p:nvPr>
        </p:nvSpPr>
        <p:spPr/>
        <p:txBody>
          <a:bodyPr/>
          <a:lstStyle/>
          <a:p>
            <a:fld id="{2B9D5DEA-EECE-4BBC-AB57-A281F8848E09}" type="slidenum">
              <a:rPr lang="tr-TR" smtClean="0"/>
              <a:pPr/>
              <a:t>12</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 calcmode="lin" valueType="num">
                                      <p:cBhvr additive="base">
                                        <p:cTn id="37"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267">
                                            <p:txEl>
                                              <p:pRg st="7" end="7"/>
                                            </p:txEl>
                                          </p:spTgt>
                                        </p:tgtEl>
                                        <p:attrNameLst>
                                          <p:attrName>style.visibility</p:attrName>
                                        </p:attrNameLst>
                                      </p:cBhvr>
                                      <p:to>
                                        <p:strVal val="visible"/>
                                      </p:to>
                                    </p:set>
                                    <p:anim calcmode="lin" valueType="num">
                                      <p:cBhvr additive="base">
                                        <p:cTn id="43" dur="500" fill="hold"/>
                                        <p:tgtEl>
                                          <p:spTgt spid="11267">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26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1267">
                                            <p:txEl>
                                              <p:pRg st="8" end="8"/>
                                            </p:txEl>
                                          </p:spTgt>
                                        </p:tgtEl>
                                        <p:attrNameLst>
                                          <p:attrName>style.visibility</p:attrName>
                                        </p:attrNameLst>
                                      </p:cBhvr>
                                      <p:to>
                                        <p:strVal val="visible"/>
                                      </p:to>
                                    </p:set>
                                    <p:anim calcmode="lin" valueType="num">
                                      <p:cBhvr additive="base">
                                        <p:cTn id="49" dur="500" fill="hold"/>
                                        <p:tgtEl>
                                          <p:spTgt spid="11267">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26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357166"/>
            <a:ext cx="8001000" cy="1547834"/>
          </a:xfrm>
        </p:spPr>
        <p:txBody>
          <a:bodyPr/>
          <a:lstStyle/>
          <a:p>
            <a:r>
              <a:rPr lang="tr-TR" dirty="0" smtClean="0">
                <a:solidFill>
                  <a:schemeClr val="tx1"/>
                </a:solidFill>
                <a:latin typeface="Comic Sans MS" pitchFamily="66" charset="0"/>
              </a:rPr>
              <a:t/>
            </a:r>
            <a:br>
              <a:rPr lang="tr-TR" dirty="0" smtClean="0">
                <a:solidFill>
                  <a:schemeClr val="tx1"/>
                </a:solidFill>
                <a:latin typeface="Comic Sans MS" pitchFamily="66" charset="0"/>
              </a:rPr>
            </a:br>
            <a:r>
              <a:rPr lang="tr-TR" dirty="0" smtClean="0">
                <a:solidFill>
                  <a:schemeClr val="tx1"/>
                </a:solidFill>
                <a:latin typeface="Comic Sans MS" pitchFamily="66" charset="0"/>
              </a:rPr>
              <a:t/>
            </a:r>
            <a:br>
              <a:rPr lang="tr-TR" dirty="0" smtClean="0">
                <a:solidFill>
                  <a:schemeClr val="tx1"/>
                </a:solidFill>
                <a:latin typeface="Comic Sans MS" pitchFamily="66" charset="0"/>
              </a:rPr>
            </a:br>
            <a:r>
              <a:rPr lang="tr-TR" dirty="0" smtClean="0">
                <a:solidFill>
                  <a:schemeClr val="tx1"/>
                </a:solidFill>
                <a:latin typeface="Comic Sans MS" pitchFamily="66" charset="0"/>
              </a:rPr>
              <a:t/>
            </a:r>
            <a:br>
              <a:rPr lang="tr-TR" dirty="0" smtClean="0">
                <a:solidFill>
                  <a:schemeClr val="tx1"/>
                </a:solidFill>
                <a:latin typeface="Comic Sans MS" pitchFamily="66" charset="0"/>
              </a:rPr>
            </a:br>
            <a:r>
              <a:rPr lang="tr-TR" dirty="0" smtClean="0">
                <a:solidFill>
                  <a:schemeClr val="tx1"/>
                </a:solidFill>
                <a:latin typeface="Comic Sans MS" pitchFamily="66" charset="0"/>
              </a:rPr>
              <a:t/>
            </a:r>
            <a:br>
              <a:rPr lang="tr-TR" dirty="0" smtClean="0">
                <a:solidFill>
                  <a:schemeClr val="tx1"/>
                </a:solidFill>
                <a:latin typeface="Comic Sans MS" pitchFamily="66" charset="0"/>
              </a:rPr>
            </a:br>
            <a:r>
              <a:rPr lang="tr-TR" dirty="0" smtClean="0">
                <a:solidFill>
                  <a:schemeClr val="tx1"/>
                </a:solidFill>
                <a:latin typeface="Comic Sans MS" pitchFamily="66" charset="0"/>
              </a:rPr>
              <a:t/>
            </a:r>
            <a:br>
              <a:rPr lang="tr-TR" dirty="0" smtClean="0">
                <a:solidFill>
                  <a:schemeClr val="tx1"/>
                </a:solidFill>
                <a:latin typeface="Comic Sans MS" pitchFamily="66" charset="0"/>
              </a:rPr>
            </a:br>
            <a:r>
              <a:rPr lang="tr-TR" dirty="0" smtClean="0">
                <a:solidFill>
                  <a:schemeClr val="tx1"/>
                </a:solidFill>
                <a:latin typeface="Comic Sans MS" pitchFamily="66" charset="0"/>
              </a:rPr>
              <a:t/>
            </a:r>
            <a:br>
              <a:rPr lang="tr-TR" dirty="0" smtClean="0">
                <a:solidFill>
                  <a:schemeClr val="tx1"/>
                </a:solidFill>
                <a:latin typeface="Comic Sans MS" pitchFamily="66" charset="0"/>
              </a:rPr>
            </a:br>
            <a:r>
              <a:rPr lang="tr-TR" dirty="0" smtClean="0">
                <a:solidFill>
                  <a:schemeClr val="tx1"/>
                </a:solidFill>
                <a:latin typeface="Comic Sans MS" pitchFamily="66" charset="0"/>
              </a:rPr>
              <a:t>                                 Meslek Seçimini Etkileyen Faktörler Nelerdir?</a:t>
            </a:r>
            <a:r>
              <a:rPr lang="tr-TR" dirty="0">
                <a:cs typeface="Times New Roman" pitchFamily="18" charset="0"/>
              </a:rPr>
              <a:t/>
            </a:r>
            <a:br>
              <a:rPr lang="tr-TR" dirty="0">
                <a:cs typeface="Times New Roman" pitchFamily="18" charset="0"/>
              </a:rPr>
            </a:br>
            <a:endParaRPr lang="tr-TR" dirty="0">
              <a:cs typeface="Times New Roman" pitchFamily="18" charset="0"/>
            </a:endParaRPr>
          </a:p>
        </p:txBody>
      </p:sp>
      <p:sp>
        <p:nvSpPr>
          <p:cNvPr id="12291" name="Rectangle 3"/>
          <p:cNvSpPr>
            <a:spLocks noGrp="1" noChangeArrowheads="1"/>
          </p:cNvSpPr>
          <p:nvPr>
            <p:ph type="body" idx="1"/>
          </p:nvPr>
        </p:nvSpPr>
        <p:spPr/>
        <p:txBody>
          <a:bodyPr/>
          <a:lstStyle/>
          <a:p>
            <a:pPr>
              <a:buClrTx/>
              <a:buFont typeface="Wingdings" pitchFamily="2" charset="2"/>
              <a:buChar char="ü"/>
            </a:pPr>
            <a:r>
              <a:rPr lang="tr-TR" sz="2000" dirty="0" smtClean="0">
                <a:latin typeface="Comic Sans MS" pitchFamily="66" charset="0"/>
              </a:rPr>
              <a:t>Bireysel özellikler (ilgi, yetenek, değer, amaç, beklenti, kişilik </a:t>
            </a:r>
          </a:p>
          <a:p>
            <a:pPr>
              <a:buClrTx/>
              <a:buFont typeface="Monotype Sorts"/>
              <a:buNone/>
            </a:pPr>
            <a:r>
              <a:rPr lang="tr-TR" sz="2000" dirty="0" smtClean="0">
                <a:latin typeface="Comic Sans MS" pitchFamily="66" charset="0"/>
              </a:rPr>
              <a:t>özellikleri, fiziksel özellikler, bireyin kendisi ve mesleklerle ilgili </a:t>
            </a:r>
          </a:p>
          <a:p>
            <a:pPr>
              <a:buClrTx/>
              <a:buFont typeface="Monotype Sorts"/>
              <a:buNone/>
            </a:pPr>
            <a:r>
              <a:rPr lang="tr-TR" sz="2000" dirty="0" smtClean="0">
                <a:latin typeface="Comic Sans MS" pitchFamily="66" charset="0"/>
              </a:rPr>
              <a:t>algılamaları, mesleki olgunluk vb.)</a:t>
            </a:r>
          </a:p>
          <a:p>
            <a:pPr>
              <a:buClrTx/>
              <a:buFont typeface="Monotype Sorts"/>
              <a:buNone/>
            </a:pPr>
            <a:endParaRPr lang="tr-TR" sz="2000" dirty="0" smtClean="0">
              <a:latin typeface="Comic Sans MS" pitchFamily="66" charset="0"/>
            </a:endParaRPr>
          </a:p>
          <a:p>
            <a:pPr>
              <a:buClrTx/>
              <a:buFont typeface="Wingdings" pitchFamily="2" charset="2"/>
              <a:buChar char="ü"/>
            </a:pPr>
            <a:r>
              <a:rPr lang="tr-TR" sz="2000" dirty="0" smtClean="0">
                <a:latin typeface="Comic Sans MS" pitchFamily="66" charset="0"/>
              </a:rPr>
              <a:t>Sosyal özellikler (ailenin özellikleri, içinde yaşanılan kültürün mesleklere ve cinsiyete dayalı algılamaları, sosyal yapı, medya vb.)</a:t>
            </a:r>
          </a:p>
          <a:p>
            <a:pPr>
              <a:buClrTx/>
              <a:buFont typeface="Monotype Sorts"/>
              <a:buNone/>
            </a:pPr>
            <a:endParaRPr lang="tr-TR" sz="2000" dirty="0" smtClean="0">
              <a:latin typeface="Comic Sans MS" pitchFamily="66" charset="0"/>
            </a:endParaRPr>
          </a:p>
          <a:p>
            <a:pPr>
              <a:buClrTx/>
              <a:buFont typeface="Wingdings" pitchFamily="2" charset="2"/>
              <a:buChar char="ü"/>
            </a:pPr>
            <a:r>
              <a:rPr lang="tr-TR" sz="2000" dirty="0" smtClean="0">
                <a:latin typeface="Comic Sans MS" pitchFamily="66" charset="0"/>
              </a:rPr>
              <a:t>Politik, ekonomik, yasal ve sisteme ilişkin özellikler (ülkenin ekonomik yapısı, yasalar, eğitim ve sınav sistemleri, iş bulma olanakları vb.) </a:t>
            </a:r>
          </a:p>
          <a:p>
            <a:pPr>
              <a:lnSpc>
                <a:spcPct val="90000"/>
              </a:lnSpc>
            </a:pPr>
            <a:endParaRPr lang="tr-TR" dirty="0">
              <a:latin typeface="Arial Black" pitchFamily="34" charset="0"/>
              <a:cs typeface="Times New Roman" pitchFamily="18" charset="0"/>
            </a:endParaRPr>
          </a:p>
        </p:txBody>
      </p:sp>
      <p:sp>
        <p:nvSpPr>
          <p:cNvPr id="4" name="3 Slayt Numarası Yer Tutucusu"/>
          <p:cNvSpPr>
            <a:spLocks noGrp="1"/>
          </p:cNvSpPr>
          <p:nvPr>
            <p:ph type="sldNum" sz="quarter" idx="12"/>
          </p:nvPr>
        </p:nvSpPr>
        <p:spPr/>
        <p:txBody>
          <a:bodyPr/>
          <a:lstStyle/>
          <a:p>
            <a:fld id="{2B9D5DEA-EECE-4BBC-AB57-A281F8848E09}" type="slidenum">
              <a:rPr lang="tr-TR" smtClean="0"/>
              <a:pPr/>
              <a:t>13</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0-#ppt_w/2"/>
                                          </p:val>
                                        </p:tav>
                                        <p:tav tm="100000">
                                          <p:val>
                                            <p:strVal val="#ppt_x"/>
                                          </p:val>
                                        </p:tav>
                                      </p:tavLst>
                                    </p:anim>
                                    <p:anim calcmode="lin" valueType="num">
                                      <p:cBhvr additive="base">
                                        <p:cTn id="8" dur="500" fill="hold"/>
                                        <p:tgtEl>
                                          <p:spTgt spid="122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1" end="1"/>
                                            </p:txEl>
                                          </p:spTgt>
                                        </p:tgtEl>
                                        <p:attrNameLst>
                                          <p:attrName>style.visibility</p:attrName>
                                        </p:attrNameLst>
                                      </p:cBhvr>
                                      <p:to>
                                        <p:strVal val="visible"/>
                                      </p:to>
                                    </p:set>
                                    <p:anim calcmode="lin" valueType="num">
                                      <p:cBhvr additive="base">
                                        <p:cTn id="19"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1">
                                            <p:txEl>
                                              <p:pRg st="2" end="2"/>
                                            </p:txEl>
                                          </p:spTgt>
                                        </p:tgtEl>
                                        <p:attrNameLst>
                                          <p:attrName>style.visibility</p:attrName>
                                        </p:attrNameLst>
                                      </p:cBhvr>
                                      <p:to>
                                        <p:strVal val="visible"/>
                                      </p:to>
                                    </p:set>
                                    <p:anim calcmode="lin" valueType="num">
                                      <p:cBhvr additive="base">
                                        <p:cTn id="25"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291">
                                            <p:txEl>
                                              <p:pRg st="6" end="6"/>
                                            </p:txEl>
                                          </p:spTgt>
                                        </p:tgtEl>
                                        <p:attrNameLst>
                                          <p:attrName>style.visibility</p:attrName>
                                        </p:attrNameLst>
                                      </p:cBhvr>
                                      <p:to>
                                        <p:strVal val="visible"/>
                                      </p:to>
                                    </p:set>
                                    <p:anim calcmode="lin" valueType="num">
                                      <p:cBhvr additive="base">
                                        <p:cTn id="37" dur="500" fill="hold"/>
                                        <p:tgtEl>
                                          <p:spTgt spid="1229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29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914400" y="2362200"/>
            <a:ext cx="8001000" cy="4281510"/>
          </a:xfrm>
        </p:spPr>
        <p:txBody>
          <a:bodyPr/>
          <a:lstStyle/>
          <a:p>
            <a:pPr>
              <a:lnSpc>
                <a:spcPct val="90000"/>
              </a:lnSpc>
            </a:pPr>
            <a:r>
              <a:rPr lang="tr-TR" b="1" dirty="0" smtClean="0">
                <a:latin typeface="Comic Sans MS" pitchFamily="66" charset="0"/>
              </a:rPr>
              <a:t>Meslek Seçiminde Bireysel Özellikler</a:t>
            </a:r>
            <a:endParaRPr lang="tr-TR" u="sng" dirty="0" smtClean="0">
              <a:latin typeface="Comic Sans MS" pitchFamily="66" charset="0"/>
            </a:endParaRPr>
          </a:p>
          <a:p>
            <a:r>
              <a:rPr lang="tr-TR" sz="1600" b="1" u="sng" dirty="0" smtClean="0"/>
              <a:t>YETENEKLER</a:t>
            </a:r>
            <a:r>
              <a:rPr lang="tr-TR" sz="1600" u="sng" dirty="0" smtClean="0"/>
              <a:t>:</a:t>
            </a:r>
            <a:r>
              <a:rPr lang="tr-TR" sz="1600" dirty="0" smtClean="0"/>
              <a:t> </a:t>
            </a:r>
          </a:p>
          <a:p>
            <a:r>
              <a:rPr lang="tr-TR" sz="1600" dirty="0" smtClean="0"/>
              <a:t>      Yetenek kalıtımla getirilen gizilgücün eğitim ve çevre etkisiyle geliştirilmiş kısmını ifade eder. Böylece bir kimsenin belli bir yaşa kadar geliştirdiği becerilere bakarak onun daha sonra göreceği eğitimden ne ölçüde yararlanabileceği hakkında bir tahminde bulunulabilir. Bireyler sahip oldukları yetenekler bakımından farklılık gösterirler. Öğrenilecek davranış zorlaştıkça gerektirdiği yetenek düzeyi de yükselir.</a:t>
            </a:r>
          </a:p>
          <a:p>
            <a:r>
              <a:rPr lang="tr-TR" sz="1600" dirty="0" smtClean="0"/>
              <a:t>      Yeteneklerini kullanma imkânı bulamayan kimselerin mutsuz oldukları ve ileri yaşlarında da olsa karşılarına bir fırsat çıktığında yeteneklerini geliştirebilecekleri alanlara yöneldikleri gözlenmektedir </a:t>
            </a:r>
          </a:p>
          <a:p>
            <a:r>
              <a:rPr lang="tr-TR" sz="1600" dirty="0" smtClean="0"/>
              <a:t>      </a:t>
            </a:r>
            <a:r>
              <a:rPr lang="en-US" sz="1600" dirty="0" smtClean="0"/>
              <a:t>Sahip olunan yetenekten farklı yetenek gerektiren bir alana yönelindiğinde; o alanda başan şansı düşük olacak ve buna bağlı olarak mesleki doyumsuzluk yaşanacaktır. Ölçülebilen yeteneklerden bazıları şunlardır</a:t>
            </a:r>
            <a:r>
              <a:rPr lang="tr-TR" sz="1600" dirty="0" smtClean="0"/>
              <a:t>:</a:t>
            </a:r>
            <a:endParaRPr lang="tr-TR" sz="1600" dirty="0">
              <a:latin typeface="Arial Black" pitchFamily="34" charset="0"/>
              <a:cs typeface="Times New Roman" pitchFamily="18" charset="0"/>
            </a:endParaRPr>
          </a:p>
        </p:txBody>
      </p:sp>
      <p:sp>
        <p:nvSpPr>
          <p:cNvPr id="3" name="2 Slayt Numarası Yer Tutucusu"/>
          <p:cNvSpPr>
            <a:spLocks noGrp="1"/>
          </p:cNvSpPr>
          <p:nvPr>
            <p:ph type="sldNum" sz="quarter" idx="12"/>
          </p:nvPr>
        </p:nvSpPr>
        <p:spPr/>
        <p:txBody>
          <a:bodyPr/>
          <a:lstStyle/>
          <a:p>
            <a:fld id="{2B9D5DEA-EECE-4BBC-AB57-A281F8848E09}" type="slidenum">
              <a:rPr lang="tr-TR" smtClean="0"/>
              <a:pPr/>
              <a:t>14</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571472" y="2362200"/>
            <a:ext cx="8572528" cy="4710138"/>
          </a:xfrm>
        </p:spPr>
        <p:txBody>
          <a:bodyPr/>
          <a:lstStyle/>
          <a:p>
            <a:r>
              <a:rPr lang="tr-TR" sz="1400" b="1" dirty="0" smtClean="0"/>
              <a:t>GENEL AKADEMİK YETENEK; </a:t>
            </a:r>
            <a:r>
              <a:rPr lang="tr-TR" sz="1400" dirty="0" smtClean="0"/>
              <a:t>Soyut kavramları öğrenebilme, sembollerle akıl yürütebilme gücü.</a:t>
            </a:r>
          </a:p>
          <a:p>
            <a:pPr>
              <a:buNone/>
            </a:pPr>
            <a:r>
              <a:rPr lang="tr-TR" sz="1400" dirty="0" smtClean="0"/>
              <a:t> </a:t>
            </a:r>
            <a:r>
              <a:rPr lang="tr-TR" sz="1400" b="1" dirty="0" smtClean="0"/>
              <a:t> </a:t>
            </a:r>
            <a:r>
              <a:rPr lang="tr-TR" sz="1400" b="1" u="sng" dirty="0" smtClean="0"/>
              <a:t>SÖZEL YETENEK</a:t>
            </a:r>
            <a:r>
              <a:rPr lang="tr-TR" sz="1400" dirty="0" smtClean="0"/>
              <a:t>	</a:t>
            </a:r>
          </a:p>
          <a:p>
            <a:r>
              <a:rPr lang="tr-TR" sz="1400" b="1" dirty="0" smtClean="0"/>
              <a:t>Sözel Akıcılık:</a:t>
            </a:r>
            <a:r>
              <a:rPr lang="tr-TR" sz="1400" dirty="0" smtClean="0"/>
              <a:t> Zengin bir sözcük bilgisine ve çağrışım zenginliğine sahip olma, duygu ve düşünceleri değişik sözcükler kullanarak etkileyici bir biçimde ifade edebilme, akıcı bir üslupla konuşma ve yazma, sözcüklerle orijinal ve etkileyici kompozisyonlar yaratma gücü.</a:t>
            </a:r>
          </a:p>
          <a:p>
            <a:r>
              <a:rPr lang="tr-TR" sz="1400" b="1" dirty="0" smtClean="0"/>
              <a:t>Sözel Akıl Yürütme: </a:t>
            </a:r>
            <a:r>
              <a:rPr lang="tr-TR" sz="1400" dirty="0" smtClean="0"/>
              <a:t>Sözcükler ve/veya ifadeler arasındaki benzerlik ve farklılıkları görebilme; okuduğunu anlayabilme, düşünceleri açık ve anlaşılabilir biçimde aktarabilme gücü.</a:t>
            </a:r>
          </a:p>
          <a:p>
            <a:pPr>
              <a:buNone/>
            </a:pPr>
            <a:r>
              <a:rPr lang="tr-TR" sz="1400" dirty="0" smtClean="0"/>
              <a:t> </a:t>
            </a:r>
            <a:r>
              <a:rPr lang="tr-TR" sz="1400" b="1" dirty="0" smtClean="0"/>
              <a:t>  </a:t>
            </a:r>
            <a:r>
              <a:rPr lang="tr-TR" sz="1400" b="1" u="sng" dirty="0" smtClean="0"/>
              <a:t>SAYISAL YETENEK	</a:t>
            </a:r>
            <a:endParaRPr lang="tr-TR" sz="1400" u="sng" dirty="0" smtClean="0"/>
          </a:p>
          <a:p>
            <a:r>
              <a:rPr lang="tr-TR" sz="1400" b="1" dirty="0" smtClean="0"/>
              <a:t>Hesaplama:</a:t>
            </a:r>
            <a:r>
              <a:rPr lang="tr-TR" sz="1400" dirty="0" smtClean="0"/>
              <a:t> Sayılarla dört işleme dayalı hesaplamaları çabuk ve doğru bir biçimde yapabilme, bir işlemdeki hatayı kolayca bulabilme gücü.</a:t>
            </a:r>
          </a:p>
          <a:p>
            <a:r>
              <a:rPr lang="tr-TR" sz="1400" b="1" dirty="0" smtClean="0"/>
              <a:t>Sayısal Akıl Yürütme:</a:t>
            </a:r>
            <a:r>
              <a:rPr lang="tr-TR" sz="1400" dirty="0" smtClean="0"/>
              <a:t> Matematiksel ilke ve kavramları kullanarak problemleri çözebilme, cebir işlemleri yapabilme gücü.</a:t>
            </a:r>
          </a:p>
          <a:p>
            <a:pPr>
              <a:buNone/>
            </a:pPr>
            <a:r>
              <a:rPr lang="tr-TR" sz="1400" b="1" dirty="0" smtClean="0"/>
              <a:t>   </a:t>
            </a:r>
            <a:r>
              <a:rPr lang="tr-TR" sz="1400" b="1" u="sng" dirty="0" smtClean="0"/>
              <a:t>ŞEKİL-UZAY YETENEĞİ</a:t>
            </a:r>
            <a:r>
              <a:rPr lang="tr-TR" sz="1400" dirty="0" smtClean="0"/>
              <a:t>	</a:t>
            </a:r>
          </a:p>
          <a:p>
            <a:r>
              <a:rPr lang="tr-TR" sz="1400" b="1" dirty="0" smtClean="0"/>
              <a:t>Şekil İlişkilerini Görebilme Yeteneği:</a:t>
            </a:r>
            <a:r>
              <a:rPr lang="tr-TR" sz="1400" dirty="0" smtClean="0"/>
              <a:t> Nesnelerin, resimlerin veya geometrik şekillerin detaylarını algılama; nesneler, resimler ve şekiller arasında gölge, genişlik, boy vb. özellikler yönünden farklılıkları görebilme gücü.</a:t>
            </a:r>
          </a:p>
          <a:p>
            <a:r>
              <a:rPr lang="tr-TR" sz="1400" b="1" dirty="0" smtClean="0"/>
              <a:t>Uzay İlişkileri Görebilme Yeteneği:</a:t>
            </a:r>
            <a:r>
              <a:rPr lang="tr-TR" sz="1400" dirty="0" smtClean="0"/>
              <a:t> Bir şeklin düzlem üzerinde ya da bir cismin uzayda döndürülmesi ile alacağı biçimi göz önünde canlandırabilme, açılımı verilmiş bir cismin kapalı halini görebilme veya tersini yapabilme gücü</a:t>
            </a:r>
            <a:r>
              <a:rPr lang="tr-TR" sz="1200" dirty="0" smtClean="0"/>
              <a:t>.</a:t>
            </a:r>
          </a:p>
          <a:p>
            <a:pPr>
              <a:lnSpc>
                <a:spcPct val="90000"/>
              </a:lnSpc>
            </a:pPr>
            <a:endParaRPr lang="tr-TR" dirty="0"/>
          </a:p>
        </p:txBody>
      </p:sp>
      <p:sp>
        <p:nvSpPr>
          <p:cNvPr id="3" name="2 Slayt Numarası Yer Tutucusu"/>
          <p:cNvSpPr>
            <a:spLocks noGrp="1"/>
          </p:cNvSpPr>
          <p:nvPr>
            <p:ph type="sldNum" sz="quarter" idx="12"/>
          </p:nvPr>
        </p:nvSpPr>
        <p:spPr/>
        <p:txBody>
          <a:bodyPr/>
          <a:lstStyle/>
          <a:p>
            <a:fld id="{2B9D5DEA-EECE-4BBC-AB57-A281F8848E09}" type="slidenum">
              <a:rPr lang="tr-TR" smtClean="0"/>
              <a:pPr/>
              <a:t>15</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 calcmode="lin" valueType="num">
                                      <p:cBhvr additive="base">
                                        <p:cTn id="37" dur="500" fill="hold"/>
                                        <p:tgtEl>
                                          <p:spTgt spid="1433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3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339">
                                            <p:txEl>
                                              <p:pRg st="6" end="6"/>
                                            </p:txEl>
                                          </p:spTgt>
                                        </p:tgtEl>
                                        <p:attrNameLst>
                                          <p:attrName>style.visibility</p:attrName>
                                        </p:attrNameLst>
                                      </p:cBhvr>
                                      <p:to>
                                        <p:strVal val="visible"/>
                                      </p:to>
                                    </p:set>
                                    <p:anim calcmode="lin" valueType="num">
                                      <p:cBhvr additive="base">
                                        <p:cTn id="43" dur="500" fill="hold"/>
                                        <p:tgtEl>
                                          <p:spTgt spid="1433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43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4339">
                                            <p:txEl>
                                              <p:pRg st="7" end="7"/>
                                            </p:txEl>
                                          </p:spTgt>
                                        </p:tgtEl>
                                        <p:attrNameLst>
                                          <p:attrName>style.visibility</p:attrName>
                                        </p:attrNameLst>
                                      </p:cBhvr>
                                      <p:to>
                                        <p:strVal val="visible"/>
                                      </p:to>
                                    </p:set>
                                    <p:anim calcmode="lin" valueType="num">
                                      <p:cBhvr additive="base">
                                        <p:cTn id="49" dur="500" fill="hold"/>
                                        <p:tgtEl>
                                          <p:spTgt spid="1433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433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4339">
                                            <p:txEl>
                                              <p:pRg st="8" end="8"/>
                                            </p:txEl>
                                          </p:spTgt>
                                        </p:tgtEl>
                                        <p:attrNameLst>
                                          <p:attrName>style.visibility</p:attrName>
                                        </p:attrNameLst>
                                      </p:cBhvr>
                                      <p:to>
                                        <p:strVal val="visible"/>
                                      </p:to>
                                    </p:set>
                                    <p:anim calcmode="lin" valueType="num">
                                      <p:cBhvr additive="base">
                                        <p:cTn id="55" dur="500" fill="hold"/>
                                        <p:tgtEl>
                                          <p:spTgt spid="14339">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433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4339">
                                            <p:txEl>
                                              <p:pRg st="9" end="9"/>
                                            </p:txEl>
                                          </p:spTgt>
                                        </p:tgtEl>
                                        <p:attrNameLst>
                                          <p:attrName>style.visibility</p:attrName>
                                        </p:attrNameLst>
                                      </p:cBhvr>
                                      <p:to>
                                        <p:strVal val="visible"/>
                                      </p:to>
                                    </p:set>
                                    <p:anim calcmode="lin" valueType="num">
                                      <p:cBhvr additive="base">
                                        <p:cTn id="61" dur="500" fill="hold"/>
                                        <p:tgtEl>
                                          <p:spTgt spid="14339">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433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just"/>
            <a:endParaRPr lang="tr-TR" dirty="0">
              <a:latin typeface="Arial Black" pitchFamily="34" charset="0"/>
              <a:cs typeface="Times New Roman" pitchFamily="18" charset="0"/>
            </a:endParaRPr>
          </a:p>
        </p:txBody>
      </p:sp>
      <p:sp>
        <p:nvSpPr>
          <p:cNvPr id="16387" name="Rectangle 3"/>
          <p:cNvSpPr>
            <a:spLocks noGrp="1" noChangeArrowheads="1"/>
          </p:cNvSpPr>
          <p:nvPr>
            <p:ph type="body" idx="1"/>
          </p:nvPr>
        </p:nvSpPr>
        <p:spPr/>
        <p:txBody>
          <a:bodyPr/>
          <a:lstStyle/>
          <a:p>
            <a:pPr>
              <a:buFont typeface="Monotype Sorts"/>
              <a:buNone/>
            </a:pPr>
            <a:r>
              <a:rPr lang="tr-TR" sz="2000" dirty="0">
                <a:latin typeface="Arial Black" pitchFamily="34" charset="0"/>
                <a:cs typeface="Times New Roman" pitchFamily="18" charset="0"/>
              </a:rPr>
              <a:t> </a:t>
            </a:r>
            <a:r>
              <a:rPr lang="tr-TR" sz="2000" dirty="0" smtClean="0">
                <a:latin typeface="Comic Sans MS" pitchFamily="66" charset="0"/>
              </a:rPr>
              <a:t>Meslek seçiminde şu yeteneklerin de göz önüne </a:t>
            </a:r>
          </a:p>
          <a:p>
            <a:pPr>
              <a:buFont typeface="Monotype Sorts"/>
              <a:buNone/>
            </a:pPr>
            <a:r>
              <a:rPr lang="tr-TR" sz="2000" dirty="0" smtClean="0">
                <a:latin typeface="Comic Sans MS" pitchFamily="66" charset="0"/>
              </a:rPr>
              <a:t>alınmasında yarar vardır:</a:t>
            </a:r>
          </a:p>
          <a:p>
            <a:pPr>
              <a:buFont typeface="Monotype Sorts"/>
              <a:buNone/>
            </a:pPr>
            <a:endParaRPr lang="tr-TR" sz="2000" dirty="0" smtClean="0">
              <a:latin typeface="Comic Sans MS" pitchFamily="66" charset="0"/>
            </a:endParaRPr>
          </a:p>
          <a:p>
            <a:r>
              <a:rPr lang="tr-TR" sz="1800" b="1" dirty="0" smtClean="0"/>
              <a:t>El Becerisi:</a:t>
            </a:r>
            <a:r>
              <a:rPr lang="tr-TR" sz="1800" dirty="0" smtClean="0"/>
              <a:t> Elleri ve kolları kolaylıkla ve ustalıkla hareket ettirebilme: nesneleri kaldırma, döndürme ve yerleştirme hareketlerini çabuk ve düzgün bir biçimde yapabilme gücü.</a:t>
            </a:r>
          </a:p>
          <a:p>
            <a:r>
              <a:rPr lang="tr-TR" sz="1800" b="1" dirty="0" smtClean="0"/>
              <a:t>Parmak Becerisi:</a:t>
            </a:r>
            <a:r>
              <a:rPr lang="tr-TR" sz="1800" dirty="0" smtClean="0"/>
              <a:t> Parmakları doğru ve hızlı bir biçimde kullanarak küçük objeler üzerinde çalışma; çok ince işleri yapabilme gücü.</a:t>
            </a:r>
          </a:p>
          <a:p>
            <a:r>
              <a:rPr lang="tr-TR" sz="1800" b="1" dirty="0" smtClean="0"/>
              <a:t>El-Göz İşbirliği:</a:t>
            </a:r>
            <a:r>
              <a:rPr lang="tr-TR" sz="1800" dirty="0" smtClean="0"/>
              <a:t> El ve gözü birbiriyle uyum halinde ve hızlı bir biçimde kullanabilme, ipliği iğne deliğinden geçirme gibi hareketleri çabucak yapabilme gücü.</a:t>
            </a:r>
          </a:p>
          <a:p>
            <a:r>
              <a:rPr lang="tr-TR" sz="1800" b="1" dirty="0" smtClean="0"/>
              <a:t>Büro İşleri Yeteneği;</a:t>
            </a:r>
            <a:r>
              <a:rPr lang="tr-TR" sz="1800" dirty="0" smtClean="0"/>
              <a:t> Sözel ve sayısal materyaldeki küçük ayrıntıları algılama, tablolardaki, listelerdeki ve yazılardaki farkları algılama gücü.</a:t>
            </a:r>
          </a:p>
          <a:p>
            <a:pPr>
              <a:lnSpc>
                <a:spcPct val="90000"/>
              </a:lnSpc>
            </a:pPr>
            <a:endParaRPr lang="tr-TR" dirty="0"/>
          </a:p>
        </p:txBody>
      </p:sp>
      <p:sp>
        <p:nvSpPr>
          <p:cNvPr id="4" name="3 Slayt Numarası Yer Tutucusu"/>
          <p:cNvSpPr>
            <a:spLocks noGrp="1"/>
          </p:cNvSpPr>
          <p:nvPr>
            <p:ph type="sldNum" sz="quarter" idx="12"/>
          </p:nvPr>
        </p:nvSpPr>
        <p:spPr/>
        <p:txBody>
          <a:bodyPr/>
          <a:lstStyle/>
          <a:p>
            <a:fld id="{2B9D5DEA-EECE-4BBC-AB57-A281F8848E09}" type="slidenum">
              <a:rPr lang="tr-TR" smtClean="0"/>
              <a:pPr/>
              <a:t>16</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0-#ppt_w/2"/>
                                          </p:val>
                                        </p:tav>
                                        <p:tav tm="100000">
                                          <p:val>
                                            <p:strVal val="#ppt_x"/>
                                          </p:val>
                                        </p:tav>
                                      </p:tavLst>
                                    </p:anim>
                                    <p:anim calcmode="lin" valueType="num">
                                      <p:cBhvr additive="base">
                                        <p:cTn id="8" dur="500" fill="hold"/>
                                        <p:tgtEl>
                                          <p:spTgt spid="163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additive="base">
                                        <p:cTn id="13"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1" end="1"/>
                                            </p:txEl>
                                          </p:spTgt>
                                        </p:tgtEl>
                                        <p:attrNameLst>
                                          <p:attrName>style.visibility</p:attrName>
                                        </p:attrNameLst>
                                      </p:cBhvr>
                                      <p:to>
                                        <p:strVal val="visible"/>
                                      </p:to>
                                    </p:set>
                                    <p:anim calcmode="lin" valueType="num">
                                      <p:cBhvr additive="base">
                                        <p:cTn id="19"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p:txBody>
          <a:bodyPr/>
          <a:lstStyle/>
          <a:p>
            <a:r>
              <a:rPr lang="tr-TR" sz="2000" dirty="0">
                <a:latin typeface="Arial Black" pitchFamily="34" charset="0"/>
                <a:cs typeface="Times New Roman" pitchFamily="18" charset="0"/>
              </a:rPr>
              <a:t>  </a:t>
            </a:r>
            <a:r>
              <a:rPr lang="tr-TR" sz="1800" b="1" dirty="0" smtClean="0"/>
              <a:t> </a:t>
            </a:r>
            <a:r>
              <a:rPr lang="tr-TR" sz="1800" b="1" u="sng" dirty="0" smtClean="0"/>
              <a:t>İLGİLER</a:t>
            </a:r>
            <a:r>
              <a:rPr lang="tr-TR" sz="1800" u="sng" dirty="0" smtClean="0"/>
              <a:t>:</a:t>
            </a:r>
            <a:r>
              <a:rPr lang="tr-TR" sz="1800" dirty="0" smtClean="0"/>
              <a:t> Herhangi bir mecburiyet ve ödül vaat edilmediği halde bir kimsenin mesleğin gerektirdiği faaliyetleri yapmaktan hoşlanma derecesidir.</a:t>
            </a:r>
          </a:p>
          <a:p>
            <a:r>
              <a:rPr lang="tr-TR" sz="1800" dirty="0" smtClean="0"/>
              <a:t>    Bir kimsenin ilgi duyduğu faaliyet alanları genellikle onun yetenekli olduğu bir alandır. Dolayısıyla insanların yetenekli olduğu alanlara ilgi duyacaklarını söylemek yanlış olmaz. İnsan ancak yetenekli olduğu alanda başarılı çalışmalar yapabilir. Güçlü bir yeteneğe dayanmayan ilgilerin geçici bir heves olduğu söylenebilir.</a:t>
            </a:r>
          </a:p>
          <a:p>
            <a:r>
              <a:rPr lang="tr-TR" sz="1800" dirty="0" smtClean="0"/>
              <a:t>     Ergenlerin ilgileri konusunda kararsız olmaları, meslek seçimi konusunda karar vermelerini güçleştirir. Bu durumda yapılacak en doğru işlem ergenin ilgilerini değil ilgi alanlarının belirlenmesidir. Örneğin; bir kimsenin doktorluğa mı yoksa diyetisyenliğe mi ilgisi olduğunu belirlemek yerine sağlık alanına mı yoksa teknik alana mı ilgi duyduğunu belirlemek daha doğru sonuçlar verebilir.</a:t>
            </a:r>
          </a:p>
          <a:p>
            <a:r>
              <a:rPr lang="tr-TR" sz="1800" dirty="0" smtClean="0"/>
              <a:t>   </a:t>
            </a:r>
            <a:r>
              <a:rPr lang="tr-TR" sz="1800" b="1" u="sng" dirty="0" smtClean="0"/>
              <a:t>İlgi alanları şu başlıkla altında toplanabilir:</a:t>
            </a:r>
            <a:endParaRPr lang="tr-TR" sz="1800" b="1" u="sng" dirty="0">
              <a:latin typeface="Arial Black" pitchFamily="34" charset="0"/>
              <a:cs typeface="Times New Roman" pitchFamily="18" charset="0"/>
            </a:endParaRPr>
          </a:p>
        </p:txBody>
      </p:sp>
      <p:sp>
        <p:nvSpPr>
          <p:cNvPr id="3" name="2 Slayt Numarası Yer Tutucusu"/>
          <p:cNvSpPr>
            <a:spLocks noGrp="1"/>
          </p:cNvSpPr>
          <p:nvPr>
            <p:ph type="sldNum" sz="quarter" idx="12"/>
          </p:nvPr>
        </p:nvSpPr>
        <p:spPr/>
        <p:txBody>
          <a:bodyPr/>
          <a:lstStyle/>
          <a:p>
            <a:fld id="{2B9D5DEA-EECE-4BBC-AB57-A281F8848E09}" type="slidenum">
              <a:rPr lang="tr-TR" smtClean="0"/>
              <a:pPr/>
              <a:t>17</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714348" y="2285992"/>
            <a:ext cx="8429652" cy="4572008"/>
          </a:xfrm>
        </p:spPr>
        <p:txBody>
          <a:bodyPr/>
          <a:lstStyle/>
          <a:p>
            <a:r>
              <a:rPr lang="tr-TR" sz="1600" b="1" dirty="0" smtClean="0"/>
              <a:t>Temel Bilim ilgisi; </a:t>
            </a:r>
            <a:r>
              <a:rPr lang="tr-TR" sz="1600" dirty="0" smtClean="0"/>
              <a:t>Fizik, kimya, biyoloji, matematik gibi bilimlerin konusunu incelmeyi, onlarla uğraşmayı ve akıl yürütmeyi faaliyetleri içeren bir ilgi alanıdır. Temel bilim ilgisi yüksek olan kimseler, yukarıda belirtilen temel bilim alanları yanında tıp, veterinerlik ve mühendislik gibi uygulama alanlarda bilimsel çalışma yapmaktan doyum sağlayabilirler.</a:t>
            </a:r>
          </a:p>
          <a:p>
            <a:r>
              <a:rPr lang="tr-TR" sz="1600" b="1" dirty="0" smtClean="0"/>
              <a:t>Sosyal Bilim İlgisi; </a:t>
            </a:r>
            <a:r>
              <a:rPr lang="tr-TR" sz="1600" dirty="0" smtClean="0"/>
              <a:t>Sosyal olayları incelemek ve nedenlerini araştırmak gibi faaliyetleri içeren bir ilgi alanıdır. Sosyal bilim ilgisi yüksek olan kimseler hukuk siyaset bilimleri, sosyoloji, psikoloji, ilahiyat gibi alanlarda çalışmakla mutlu ve başarılı olabilirler.</a:t>
            </a:r>
          </a:p>
          <a:p>
            <a:r>
              <a:rPr lang="tr-TR" sz="1600" b="1" dirty="0" smtClean="0"/>
              <a:t>Canlı Varlık İlgisi; </a:t>
            </a:r>
            <a:r>
              <a:rPr lang="tr-TR" sz="1600" dirty="0" smtClean="0"/>
              <a:t>Hayvan ve bitkileri incelemekten, onları yetiştirip üretmekten zevk alma gibi </a:t>
            </a:r>
          </a:p>
          <a:p>
            <a:r>
              <a:rPr lang="tr-TR" sz="1600" dirty="0" smtClean="0"/>
              <a:t>davranışları içerir. Canlı varlıklara ilgi duyan kimseler açık havada çalışmaktan da zevk alırlar. Bu ilgisi yüksek kişilerin ziraat mühendisliği, veterinerlik gibi çalışma alanlarında doyum sağlayacakları söylenebilir.</a:t>
            </a:r>
          </a:p>
          <a:p>
            <a:r>
              <a:rPr lang="tr-TR" sz="1600" b="1" dirty="0" smtClean="0"/>
              <a:t>Mekanik İlgi; </a:t>
            </a:r>
            <a:r>
              <a:rPr lang="tr-TR" sz="1600" dirty="0" smtClean="0"/>
              <a:t>Mekanik ilgi, çeşitli alet ve makineler yapmak, işletmek ve onarmak gibi faaliyetlerden hoşlanmaktır. Makine ve elektrik-elektrik mühendisliği gibi teknik alanlarda başarı ve doyum için gereklidir.</a:t>
            </a:r>
          </a:p>
          <a:p>
            <a:pPr>
              <a:buFont typeface="Wingdings" pitchFamily="2" charset="2"/>
              <a:buNone/>
            </a:pPr>
            <a:endParaRPr lang="tr-TR" sz="3200" b="1" dirty="0"/>
          </a:p>
        </p:txBody>
      </p:sp>
      <p:sp>
        <p:nvSpPr>
          <p:cNvPr id="3" name="2 Slayt Numarası Yer Tutucusu"/>
          <p:cNvSpPr>
            <a:spLocks noGrp="1"/>
          </p:cNvSpPr>
          <p:nvPr>
            <p:ph type="sldNum" sz="quarter" idx="12"/>
          </p:nvPr>
        </p:nvSpPr>
        <p:spPr/>
        <p:txBody>
          <a:bodyPr/>
          <a:lstStyle/>
          <a:p>
            <a:fld id="{2B9D5DEA-EECE-4BBC-AB57-A281F8848E09}" type="slidenum">
              <a:rPr lang="tr-TR" smtClean="0"/>
              <a:pPr/>
              <a:t>18</a:t>
            </a:fld>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85786" y="2362200"/>
            <a:ext cx="8358214" cy="4495800"/>
          </a:xfrm>
        </p:spPr>
        <p:txBody>
          <a:bodyPr/>
          <a:lstStyle/>
          <a:p>
            <a:r>
              <a:rPr lang="tr-TR" sz="1600" b="1" dirty="0" smtClean="0"/>
              <a:t>Ticaret İlgisi; </a:t>
            </a:r>
            <a:r>
              <a:rPr lang="tr-TR" sz="1600" dirty="0" smtClean="0"/>
              <a:t>Alım-satım işleriyle uğraşma, ticaret yolu ile kar elde etme, bir ürünün en iyi şekilde tanıtımını yaparak satma gibi faaliyetleri içeren ticaret ilgisi pazarlama ve reklamcılık programları ile yakından ilişkilidir. </a:t>
            </a:r>
          </a:p>
          <a:p>
            <a:r>
              <a:rPr lang="tr-TR" sz="1600" b="1" dirty="0" smtClean="0"/>
              <a:t>İş Ayrıntıları İlgisi; </a:t>
            </a:r>
            <a:r>
              <a:rPr lang="tr-TR" sz="1600" dirty="0" smtClean="0"/>
              <a:t>Her işi günü gününe yapma, bir yazıyı ya da hesabı inceden inceye kontrol etme, her şeyi düzenli tutma gibi ayrıntılar üzerinde çalışmaktan hoşlanma olarak ifade edilebilir. Bu ilgisi yüksek kişiler için muhasebe ve büro memurluğu uygun eğitim alanlarıdır.</a:t>
            </a:r>
          </a:p>
          <a:p>
            <a:r>
              <a:rPr lang="tr-TR" sz="1600" b="1" dirty="0" smtClean="0"/>
              <a:t>Edebiyat İlgisi; </a:t>
            </a:r>
            <a:r>
              <a:rPr lang="tr-TR" sz="1600" dirty="0" smtClean="0"/>
              <a:t>Her türlü edebi eserleri inceleme, eleştirme ya da başkalarını kelimelerle etkileyebilme ilgisidir. Edebiyat alanına ilgi duyanların dil-edebiyat ve basın-yayın çalışma alanlarında doyum sağlayacakları söylenebilir.</a:t>
            </a:r>
          </a:p>
          <a:p>
            <a:r>
              <a:rPr lang="tr-TR" sz="1600" b="1" dirty="0" smtClean="0"/>
              <a:t>Güzel Sanatlar İlgisi; </a:t>
            </a:r>
            <a:r>
              <a:rPr lang="tr-TR" sz="1600" dirty="0" smtClean="0"/>
              <a:t>Resim, heykel gibi plastik sanatlar ve el sanatları ile eserleri incelemek veya bu tür eserler ortaya koymak gibi davranışlarda ifadesini bulur. Güzel sanatlar fakülteleri bu alana ilgi duyan kimseler için uygun eğitim alanları olabilir.</a:t>
            </a:r>
          </a:p>
          <a:p>
            <a:endParaRPr lang="tr-TR" dirty="0"/>
          </a:p>
        </p:txBody>
      </p:sp>
      <p:sp>
        <p:nvSpPr>
          <p:cNvPr id="4" name="3 Slayt Numarası Yer Tutucusu"/>
          <p:cNvSpPr>
            <a:spLocks noGrp="1"/>
          </p:cNvSpPr>
          <p:nvPr>
            <p:ph type="sldNum" sz="quarter" idx="12"/>
          </p:nvPr>
        </p:nvSpPr>
        <p:spPr/>
        <p:txBody>
          <a:bodyPr/>
          <a:lstStyle/>
          <a:p>
            <a:fld id="{2B9D5DEA-EECE-4BBC-AB57-A281F8848E09}" type="slidenum">
              <a:rPr lang="tr-TR" smtClean="0"/>
              <a:pPr/>
              <a:t>19</a:t>
            </a:fld>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b="1" dirty="0" smtClean="0"/>
              <a:t>İşe giderken </a:t>
            </a:r>
            <a:r>
              <a:rPr lang="tr-TR" b="1" i="1" dirty="0" smtClean="0"/>
              <a:t>“ayaklarınızın geri geri gitmemesi”</a:t>
            </a:r>
            <a:r>
              <a:rPr lang="tr-TR" b="1" dirty="0" smtClean="0"/>
              <a:t> için</a:t>
            </a:r>
            <a:endParaRPr lang="tr-TR" dirty="0" smtClean="0"/>
          </a:p>
          <a:p>
            <a:r>
              <a:rPr lang="tr-TR" b="1" dirty="0" smtClean="0"/>
              <a:t>Bunca yıl </a:t>
            </a:r>
            <a:r>
              <a:rPr lang="tr-TR" b="1" i="1" dirty="0" smtClean="0"/>
              <a:t>“boşuna okumuşum”</a:t>
            </a:r>
            <a:r>
              <a:rPr lang="tr-TR" b="1" dirty="0" smtClean="0"/>
              <a:t> dememek için”</a:t>
            </a:r>
            <a:endParaRPr lang="tr-TR" dirty="0" smtClean="0"/>
          </a:p>
          <a:p>
            <a:r>
              <a:rPr lang="tr-TR" b="1" dirty="0" smtClean="0"/>
              <a:t>Bu meslek </a:t>
            </a:r>
            <a:r>
              <a:rPr lang="tr-TR" b="1" i="1" dirty="0" smtClean="0"/>
              <a:t>“bana göre değilmiş”</a:t>
            </a:r>
            <a:r>
              <a:rPr lang="tr-TR" b="1" dirty="0" smtClean="0"/>
              <a:t> dememek için</a:t>
            </a:r>
            <a:endParaRPr lang="tr-TR" dirty="0" smtClean="0"/>
          </a:p>
          <a:p>
            <a:r>
              <a:rPr lang="tr-TR" b="1" i="1" dirty="0" smtClean="0"/>
              <a:t>“Devamlı iş değiştirmemek” </a:t>
            </a:r>
            <a:r>
              <a:rPr lang="tr-TR" b="1" dirty="0" smtClean="0"/>
              <a:t>için… </a:t>
            </a:r>
            <a:endParaRPr lang="tr-TR" dirty="0" smtClean="0"/>
          </a:p>
          <a:p>
            <a:endParaRPr lang="tr-TR" dirty="0"/>
          </a:p>
        </p:txBody>
      </p:sp>
      <p:sp>
        <p:nvSpPr>
          <p:cNvPr id="4" name="3 Slayt Numarası Yer Tutucusu"/>
          <p:cNvSpPr>
            <a:spLocks noGrp="1"/>
          </p:cNvSpPr>
          <p:nvPr>
            <p:ph type="sldNum" sz="quarter" idx="12"/>
          </p:nvPr>
        </p:nvSpPr>
        <p:spPr/>
        <p:txBody>
          <a:bodyPr/>
          <a:lstStyle/>
          <a:p>
            <a:fld id="{2B9D5DEA-EECE-4BBC-AB57-A281F8848E09}" type="slidenum">
              <a:rPr lang="tr-TR" smtClean="0"/>
              <a:pPr/>
              <a:t>2</a:t>
            </a:fld>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914400" y="2362200"/>
            <a:ext cx="8001000" cy="4495800"/>
          </a:xfrm>
        </p:spPr>
        <p:txBody>
          <a:bodyPr/>
          <a:lstStyle/>
          <a:p>
            <a:r>
              <a:rPr lang="tr-TR" sz="1800" b="1" dirty="0" smtClean="0"/>
              <a:t>Müzik İlgisi; </a:t>
            </a:r>
            <a:r>
              <a:rPr lang="tr-TR" sz="1800" dirty="0" smtClean="0"/>
              <a:t>Bir müzik aleti çalma, müzik dinleme ve beste yapma gibi davranışlarda kendini gösteren bir ilgidir. Müziğe yüksek derecede ilgi duyan kimseler için konservatuarların müzik bölümleri en uygun eğitim alanıdır.</a:t>
            </a:r>
          </a:p>
          <a:p>
            <a:r>
              <a:rPr lang="tr-TR" sz="1800" b="1" dirty="0" smtClean="0"/>
              <a:t>Sosyal Yardım İlgisi; </a:t>
            </a:r>
            <a:r>
              <a:rPr lang="tr-TR" sz="1800" dirty="0" smtClean="0"/>
              <a:t>İnsanlarla ilgilenmeyi, onları anlamaya, sıkıntılarını azaltmaya çalışma isteğini ifade eder. Sosyal hizmetler, tıp, psikoloji, çocuk gelişimi ve eğitim programları sosyal yardım ilgisi yüksek kimseler için çalışma alanları olabilir.</a:t>
            </a:r>
          </a:p>
          <a:p>
            <a:r>
              <a:rPr lang="tr-TR" sz="1800" dirty="0" smtClean="0"/>
              <a:t>Ancak günümüzde meslek tercihleri genellikle ilgilere göre değil ÖSS puanlarına göre yapılmaktadır. Bu durum meslek tatminsizliğini beraberinde getirmektedir. Yaşanan tatminsizlik ise ya üniversite döneminde bölüm değişikliklerine yada iş yaşantısında mezun olunan bölümlerin dışında çalışmaya neden olur.</a:t>
            </a:r>
          </a:p>
        </p:txBody>
      </p:sp>
      <p:sp>
        <p:nvSpPr>
          <p:cNvPr id="4" name="3 Slayt Numarası Yer Tutucusu"/>
          <p:cNvSpPr>
            <a:spLocks noGrp="1"/>
          </p:cNvSpPr>
          <p:nvPr>
            <p:ph type="sldNum" sz="quarter" idx="12"/>
          </p:nvPr>
        </p:nvSpPr>
        <p:spPr/>
        <p:txBody>
          <a:bodyPr/>
          <a:lstStyle/>
          <a:p>
            <a:fld id="{2B9D5DEA-EECE-4BBC-AB57-A281F8848E09}" type="slidenum">
              <a:rPr lang="tr-TR" smtClean="0"/>
              <a:pPr/>
              <a:t>20</a:t>
            </a:fld>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914400" y="2362200"/>
            <a:ext cx="8001000" cy="4281510"/>
          </a:xfrm>
        </p:spPr>
        <p:txBody>
          <a:bodyPr/>
          <a:lstStyle/>
          <a:p>
            <a:r>
              <a:rPr lang="en-US" b="1" dirty="0" smtClean="0"/>
              <a:t> </a:t>
            </a:r>
            <a:r>
              <a:rPr lang="en-US" sz="2000" b="1" dirty="0" smtClean="0"/>
              <a:t>MESLEK DEĞERLERİ; </a:t>
            </a:r>
            <a:endParaRPr lang="tr-TR" sz="2000" b="1" dirty="0" smtClean="0"/>
          </a:p>
          <a:p>
            <a:r>
              <a:rPr lang="tr-TR" sz="2000" b="1" dirty="0" smtClean="0"/>
              <a:t>     </a:t>
            </a:r>
            <a:r>
              <a:rPr lang="en-US" sz="2000" dirty="0" err="1" smtClean="0"/>
              <a:t>İnsanlar</a:t>
            </a:r>
            <a:r>
              <a:rPr lang="en-US" sz="2000" dirty="0" smtClean="0"/>
              <a:t> </a:t>
            </a:r>
            <a:r>
              <a:rPr lang="en-US" sz="2000" dirty="0" err="1" smtClean="0"/>
              <a:t>hayatlarının</a:t>
            </a:r>
            <a:r>
              <a:rPr lang="en-US" sz="2000" dirty="0" smtClean="0"/>
              <a:t> </a:t>
            </a:r>
            <a:r>
              <a:rPr lang="en-US" sz="2000" dirty="0" err="1" smtClean="0"/>
              <a:t>yaklaşık</a:t>
            </a:r>
            <a:r>
              <a:rPr lang="en-US" sz="2000" dirty="0" smtClean="0"/>
              <a:t> </a:t>
            </a:r>
            <a:r>
              <a:rPr lang="en-US" sz="2000" dirty="0" err="1" smtClean="0"/>
              <a:t>üçte</a:t>
            </a:r>
            <a:r>
              <a:rPr lang="en-US" sz="2000" dirty="0" smtClean="0"/>
              <a:t> </a:t>
            </a:r>
            <a:r>
              <a:rPr lang="en-US" sz="2000" dirty="0" err="1" smtClean="0"/>
              <a:t>birini</a:t>
            </a:r>
            <a:r>
              <a:rPr lang="en-US" sz="2000" dirty="0" smtClean="0"/>
              <a:t> </a:t>
            </a:r>
            <a:r>
              <a:rPr lang="en-US" sz="2000" dirty="0" err="1" smtClean="0"/>
              <a:t>kapsayan</a:t>
            </a:r>
            <a:r>
              <a:rPr lang="en-US" sz="2000" dirty="0" smtClean="0"/>
              <a:t> </a:t>
            </a:r>
            <a:r>
              <a:rPr lang="en-US" sz="2000" dirty="0" err="1" smtClean="0"/>
              <a:t>meslek</a:t>
            </a:r>
            <a:r>
              <a:rPr lang="en-US" sz="2000" dirty="0" smtClean="0"/>
              <a:t> </a:t>
            </a:r>
            <a:r>
              <a:rPr lang="en-US" sz="2000" dirty="0" err="1" smtClean="0"/>
              <a:t>faaliyetleri</a:t>
            </a:r>
            <a:r>
              <a:rPr lang="en-US" sz="2000" dirty="0" smtClean="0"/>
              <a:t> </a:t>
            </a:r>
            <a:r>
              <a:rPr lang="en-US" sz="2000" dirty="0" err="1" smtClean="0"/>
              <a:t>sonucunda</a:t>
            </a:r>
            <a:r>
              <a:rPr lang="en-US" sz="2000" dirty="0" smtClean="0"/>
              <a:t>, </a:t>
            </a:r>
            <a:r>
              <a:rPr lang="en-US" sz="2000" dirty="0" err="1" smtClean="0"/>
              <a:t>çeşitli</a:t>
            </a:r>
            <a:r>
              <a:rPr lang="en-US" sz="2000" dirty="0" smtClean="0"/>
              <a:t> </a:t>
            </a:r>
            <a:r>
              <a:rPr lang="en-US" sz="2000" dirty="0" err="1" smtClean="0"/>
              <a:t>ihtiyaçlarını</a:t>
            </a:r>
            <a:r>
              <a:rPr lang="en-US" sz="2000" dirty="0" smtClean="0"/>
              <a:t> </a:t>
            </a:r>
            <a:r>
              <a:rPr lang="en-US" sz="2000" dirty="0" err="1" smtClean="0"/>
              <a:t>karşılamaya</a:t>
            </a:r>
            <a:r>
              <a:rPr lang="en-US" sz="2000" dirty="0" smtClean="0"/>
              <a:t> </a:t>
            </a:r>
            <a:r>
              <a:rPr lang="en-US" sz="2000" dirty="0" err="1" smtClean="0"/>
              <a:t>çalışırlar</a:t>
            </a:r>
            <a:r>
              <a:rPr lang="en-US" sz="2000" dirty="0" smtClean="0"/>
              <a:t>. </a:t>
            </a:r>
            <a:r>
              <a:rPr lang="en-US" sz="2000" dirty="0" err="1" smtClean="0"/>
              <a:t>Meslek</a:t>
            </a:r>
            <a:r>
              <a:rPr lang="en-US" sz="2000" dirty="0" smtClean="0"/>
              <a:t> </a:t>
            </a:r>
            <a:r>
              <a:rPr lang="en-US" sz="2000" dirty="0" err="1" smtClean="0"/>
              <a:t>faaliyetlerinin</a:t>
            </a:r>
            <a:r>
              <a:rPr lang="en-US" sz="2000" dirty="0" smtClean="0"/>
              <a:t> </a:t>
            </a:r>
            <a:r>
              <a:rPr lang="en-US" sz="2000" dirty="0" err="1" smtClean="0"/>
              <a:t>sonunda</a:t>
            </a:r>
            <a:r>
              <a:rPr lang="en-US" sz="2000" dirty="0" smtClean="0"/>
              <a:t> </a:t>
            </a:r>
            <a:r>
              <a:rPr lang="en-US" sz="2000" dirty="0" err="1" smtClean="0"/>
              <a:t>beklenen</a:t>
            </a:r>
            <a:r>
              <a:rPr lang="en-US" sz="2000" dirty="0" smtClean="0"/>
              <a:t> </a:t>
            </a:r>
            <a:r>
              <a:rPr lang="en-US" sz="2000" dirty="0" err="1" smtClean="0"/>
              <a:t>doyum</a:t>
            </a:r>
            <a:r>
              <a:rPr lang="en-US" sz="2000" dirty="0" smtClean="0"/>
              <a:t>, </a:t>
            </a:r>
            <a:r>
              <a:rPr lang="en-US" sz="2000" dirty="0" err="1" smtClean="0"/>
              <a:t>genellikle</a:t>
            </a:r>
            <a:r>
              <a:rPr lang="en-US" sz="2000" dirty="0" smtClean="0"/>
              <a:t> "</a:t>
            </a:r>
            <a:r>
              <a:rPr lang="en-US" sz="2000" dirty="0" err="1" smtClean="0"/>
              <a:t>Meslek</a:t>
            </a:r>
            <a:r>
              <a:rPr lang="en-US" sz="2000" dirty="0" smtClean="0"/>
              <a:t> </a:t>
            </a:r>
            <a:r>
              <a:rPr lang="en-US" sz="2000" dirty="0" err="1" smtClean="0"/>
              <a:t>Değeri</a:t>
            </a:r>
            <a:r>
              <a:rPr lang="en-US" sz="2000" dirty="0" smtClean="0"/>
              <a:t>" olarak </a:t>
            </a:r>
            <a:r>
              <a:rPr lang="en-US" sz="2000" dirty="0" err="1" smtClean="0"/>
              <a:t>adlandırılır</a:t>
            </a:r>
            <a:r>
              <a:rPr lang="en-US" sz="2000" dirty="0" smtClean="0"/>
              <a:t>. </a:t>
            </a:r>
            <a:r>
              <a:rPr lang="en-US" sz="2000" dirty="0" err="1" smtClean="0"/>
              <a:t>Değerler</a:t>
            </a:r>
            <a:r>
              <a:rPr lang="en-US" sz="2000" dirty="0" smtClean="0"/>
              <a:t> </a:t>
            </a:r>
            <a:r>
              <a:rPr lang="en-US" sz="2000" dirty="0" err="1" smtClean="0"/>
              <a:t>kişinin</a:t>
            </a:r>
            <a:r>
              <a:rPr lang="en-US" sz="2000" dirty="0" smtClean="0"/>
              <a:t> </a:t>
            </a:r>
            <a:r>
              <a:rPr lang="en-US" sz="2000" dirty="0" err="1" smtClean="0"/>
              <a:t>bu</a:t>
            </a:r>
            <a:r>
              <a:rPr lang="en-US" sz="2000" dirty="0" smtClean="0"/>
              <a:t> </a:t>
            </a:r>
            <a:r>
              <a:rPr lang="en-US" sz="2000" dirty="0" err="1" smtClean="0"/>
              <a:t>ihtiyaçlarını</a:t>
            </a:r>
            <a:r>
              <a:rPr lang="en-US" sz="2000" dirty="0" smtClean="0"/>
              <a:t> </a:t>
            </a:r>
            <a:r>
              <a:rPr lang="en-US" sz="2000" dirty="0" err="1" smtClean="0"/>
              <a:t>karşılayacak</a:t>
            </a:r>
            <a:r>
              <a:rPr lang="en-US" sz="2000" dirty="0" smtClean="0"/>
              <a:t> </a:t>
            </a:r>
            <a:r>
              <a:rPr lang="en-US" sz="2000" dirty="0" err="1" smtClean="0"/>
              <a:t>davranış</a:t>
            </a:r>
            <a:r>
              <a:rPr lang="en-US" sz="2000" dirty="0" smtClean="0"/>
              <a:t> </a:t>
            </a:r>
            <a:r>
              <a:rPr lang="en-US" sz="2000" dirty="0" err="1" smtClean="0"/>
              <a:t>tarzlarını</a:t>
            </a:r>
            <a:r>
              <a:rPr lang="en-US" sz="2000" dirty="0" smtClean="0"/>
              <a:t> ve </a:t>
            </a:r>
            <a:r>
              <a:rPr lang="en-US" sz="2000" dirty="0" err="1" smtClean="0"/>
              <a:t>hedeflerinin</a:t>
            </a:r>
            <a:r>
              <a:rPr lang="en-US" sz="2000" dirty="0" smtClean="0"/>
              <a:t> </a:t>
            </a:r>
            <a:r>
              <a:rPr lang="en-US" sz="2000" dirty="0" err="1" smtClean="0"/>
              <a:t>önem</a:t>
            </a:r>
            <a:r>
              <a:rPr lang="en-US" sz="2000" dirty="0" smtClean="0"/>
              <a:t> </a:t>
            </a:r>
            <a:r>
              <a:rPr lang="en-US" sz="2000" dirty="0" err="1" smtClean="0"/>
              <a:t>sırasına</a:t>
            </a:r>
            <a:r>
              <a:rPr lang="en-US" sz="2000" dirty="0" smtClean="0"/>
              <a:t> </a:t>
            </a:r>
            <a:r>
              <a:rPr lang="en-US" sz="2000" dirty="0" err="1" smtClean="0"/>
              <a:t>konmasına</a:t>
            </a:r>
            <a:r>
              <a:rPr lang="en-US" sz="2000" dirty="0" smtClean="0"/>
              <a:t> </a:t>
            </a:r>
            <a:r>
              <a:rPr lang="en-US" sz="2000" dirty="0" err="1" smtClean="0"/>
              <a:t>yardım</a:t>
            </a:r>
            <a:r>
              <a:rPr lang="en-US" sz="2000" dirty="0" smtClean="0"/>
              <a:t> </a:t>
            </a:r>
            <a:r>
              <a:rPr lang="en-US" sz="2000" dirty="0" err="1" smtClean="0"/>
              <a:t>eden</a:t>
            </a:r>
            <a:r>
              <a:rPr lang="en-US" sz="2000" dirty="0" smtClean="0"/>
              <a:t> fakir ve </a:t>
            </a:r>
            <a:r>
              <a:rPr lang="en-US" sz="2000" dirty="0" err="1" smtClean="0"/>
              <a:t>düşünce</a:t>
            </a:r>
            <a:r>
              <a:rPr lang="en-US" sz="2000" dirty="0" smtClean="0"/>
              <a:t> ve </a:t>
            </a:r>
            <a:r>
              <a:rPr lang="en-US" sz="2000" dirty="0" err="1" smtClean="0"/>
              <a:t>duyguları</a:t>
            </a:r>
            <a:r>
              <a:rPr lang="en-US" sz="2000" dirty="0" smtClean="0"/>
              <a:t> </a:t>
            </a:r>
            <a:r>
              <a:rPr lang="en-US" sz="2000" dirty="0" err="1" smtClean="0"/>
              <a:t>ifade</a:t>
            </a:r>
            <a:r>
              <a:rPr lang="en-US" sz="2000" dirty="0" smtClean="0"/>
              <a:t> </a:t>
            </a:r>
            <a:r>
              <a:rPr lang="en-US" sz="2000" dirty="0" err="1" smtClean="0"/>
              <a:t>eder</a:t>
            </a:r>
            <a:r>
              <a:rPr lang="en-US" sz="2000" dirty="0" smtClean="0"/>
              <a:t>.</a:t>
            </a:r>
            <a:endParaRPr lang="tr-TR" sz="2000" dirty="0" smtClean="0"/>
          </a:p>
          <a:p>
            <a:r>
              <a:rPr lang="en-US" sz="2000" dirty="0" smtClean="0"/>
              <a:t>      Mesleki </a:t>
            </a:r>
            <a:r>
              <a:rPr lang="en-US" sz="2000" dirty="0" err="1" smtClean="0"/>
              <a:t>değerler</a:t>
            </a:r>
            <a:r>
              <a:rPr lang="en-US" sz="2000" dirty="0" smtClean="0"/>
              <a:t>; </a:t>
            </a:r>
            <a:r>
              <a:rPr lang="en-US" sz="2000" dirty="0" err="1" smtClean="0"/>
              <a:t>para</a:t>
            </a:r>
            <a:r>
              <a:rPr lang="en-US" sz="2000" dirty="0" smtClean="0"/>
              <a:t> </a:t>
            </a:r>
            <a:r>
              <a:rPr lang="en-US" sz="2000" dirty="0" err="1" smtClean="0"/>
              <a:t>kazanma</a:t>
            </a:r>
            <a:r>
              <a:rPr lang="en-US" sz="2000" dirty="0" smtClean="0"/>
              <a:t>, </a:t>
            </a:r>
            <a:r>
              <a:rPr lang="en-US" sz="2000" dirty="0" err="1" smtClean="0"/>
              <a:t>ün</a:t>
            </a:r>
            <a:r>
              <a:rPr lang="en-US" sz="2000" dirty="0" smtClean="0"/>
              <a:t> </a:t>
            </a:r>
            <a:r>
              <a:rPr lang="en-US" sz="2000" dirty="0" err="1" smtClean="0"/>
              <a:t>sahibi</a:t>
            </a:r>
            <a:r>
              <a:rPr lang="en-US" sz="2000" dirty="0" smtClean="0"/>
              <a:t> </a:t>
            </a:r>
            <a:r>
              <a:rPr lang="en-US" sz="2000" dirty="0" err="1" smtClean="0"/>
              <a:t>olma</a:t>
            </a:r>
            <a:r>
              <a:rPr lang="en-US" sz="2000" dirty="0" smtClean="0"/>
              <a:t>, </a:t>
            </a:r>
            <a:r>
              <a:rPr lang="en-US" sz="2000" dirty="0" err="1" smtClean="0"/>
              <a:t>üreticiliğini</a:t>
            </a:r>
            <a:r>
              <a:rPr lang="en-US" sz="2000" dirty="0" smtClean="0"/>
              <a:t> </a:t>
            </a:r>
            <a:r>
              <a:rPr lang="en-US" sz="2000" dirty="0" err="1" smtClean="0"/>
              <a:t>geliştirme</a:t>
            </a:r>
            <a:r>
              <a:rPr lang="en-US" sz="2000" dirty="0" smtClean="0"/>
              <a:t>, </a:t>
            </a:r>
            <a:r>
              <a:rPr lang="en-US" sz="2000" dirty="0" err="1" smtClean="0"/>
              <a:t>bağımsız</a:t>
            </a:r>
            <a:r>
              <a:rPr lang="en-US" sz="2000" dirty="0" smtClean="0"/>
              <a:t> </a:t>
            </a:r>
            <a:r>
              <a:rPr lang="en-US" sz="2000" dirty="0" err="1" smtClean="0"/>
              <a:t>olma</a:t>
            </a:r>
            <a:r>
              <a:rPr lang="en-US" sz="2000" dirty="0" smtClean="0"/>
              <a:t>, </a:t>
            </a:r>
            <a:r>
              <a:rPr lang="en-US" sz="2000" dirty="0" err="1" smtClean="0"/>
              <a:t>topluma</a:t>
            </a:r>
            <a:r>
              <a:rPr lang="en-US" sz="2000" dirty="0" smtClean="0"/>
              <a:t> </a:t>
            </a:r>
            <a:r>
              <a:rPr lang="en-US" sz="2000" dirty="0" err="1" smtClean="0"/>
              <a:t>hizmet</a:t>
            </a:r>
            <a:r>
              <a:rPr lang="en-US" sz="2000" dirty="0" smtClean="0"/>
              <a:t>, </a:t>
            </a:r>
            <a:r>
              <a:rPr lang="en-US" sz="2000" dirty="0" err="1" smtClean="0"/>
              <a:t>düzenli</a:t>
            </a:r>
            <a:r>
              <a:rPr lang="en-US" sz="2000" dirty="0" smtClean="0"/>
              <a:t> bir </a:t>
            </a:r>
            <a:r>
              <a:rPr lang="en-US" sz="2000" dirty="0" err="1" smtClean="0"/>
              <a:t>hayat</a:t>
            </a:r>
            <a:r>
              <a:rPr lang="en-US" sz="2000" dirty="0" smtClean="0"/>
              <a:t> </a:t>
            </a:r>
            <a:r>
              <a:rPr lang="en-US" sz="2000" dirty="0" err="1" smtClean="0"/>
              <a:t>sürme</a:t>
            </a:r>
            <a:r>
              <a:rPr lang="en-US" sz="2000" dirty="0" smtClean="0"/>
              <a:t>, </a:t>
            </a:r>
            <a:r>
              <a:rPr lang="en-US" sz="2000" dirty="0" err="1" smtClean="0"/>
              <a:t>toplumsal</a:t>
            </a:r>
            <a:r>
              <a:rPr lang="en-US" sz="2000" dirty="0" smtClean="0"/>
              <a:t> </a:t>
            </a:r>
            <a:r>
              <a:rPr lang="en-US" sz="2000" dirty="0" err="1" smtClean="0"/>
              <a:t>saygınlık</a:t>
            </a:r>
            <a:r>
              <a:rPr lang="en-US" sz="2000" dirty="0" smtClean="0"/>
              <a:t> </a:t>
            </a:r>
            <a:r>
              <a:rPr lang="en-US" sz="2000" dirty="0" err="1" smtClean="0"/>
              <a:t>gibi</a:t>
            </a:r>
            <a:r>
              <a:rPr lang="en-US" sz="2000" dirty="0" smtClean="0"/>
              <a:t> </a:t>
            </a:r>
            <a:r>
              <a:rPr lang="en-US" sz="2000" dirty="0" err="1" smtClean="0"/>
              <a:t>nitelikler</a:t>
            </a:r>
            <a:r>
              <a:rPr lang="en-US" sz="2000" dirty="0" smtClean="0"/>
              <a:t> </a:t>
            </a:r>
            <a:r>
              <a:rPr lang="en-US" sz="2000" dirty="0" err="1" smtClean="0"/>
              <a:t>olabilir</a:t>
            </a:r>
            <a:r>
              <a:rPr lang="en-US" sz="2000" dirty="0" smtClean="0"/>
              <a:t>.</a:t>
            </a:r>
            <a:endParaRPr lang="tr-TR" sz="2000" dirty="0"/>
          </a:p>
        </p:txBody>
      </p:sp>
      <p:sp>
        <p:nvSpPr>
          <p:cNvPr id="4" name="3 Slayt Numarası Yer Tutucusu"/>
          <p:cNvSpPr>
            <a:spLocks noGrp="1"/>
          </p:cNvSpPr>
          <p:nvPr>
            <p:ph type="sldNum" sz="quarter" idx="12"/>
          </p:nvPr>
        </p:nvSpPr>
        <p:spPr/>
        <p:txBody>
          <a:bodyPr/>
          <a:lstStyle/>
          <a:p>
            <a:fld id="{2B9D5DEA-EECE-4BBC-AB57-A281F8848E09}" type="slidenum">
              <a:rPr lang="tr-TR" smtClean="0"/>
              <a:pPr/>
              <a:t>21</a:t>
            </a:fld>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285992"/>
            <a:ext cx="8858280" cy="4572008"/>
          </a:xfrm>
        </p:spPr>
        <p:txBody>
          <a:bodyPr/>
          <a:lstStyle/>
          <a:p>
            <a:r>
              <a:rPr lang="tr-TR" sz="1600" b="1" u="sng" dirty="0" smtClean="0"/>
              <a:t>KİŞİLİK ÖZELLİKLERİ;</a:t>
            </a:r>
            <a:r>
              <a:rPr lang="tr-TR" sz="1600" b="1" dirty="0" smtClean="0"/>
              <a:t> </a:t>
            </a:r>
            <a:r>
              <a:rPr lang="tr-TR" sz="1600" dirty="0" smtClean="0"/>
              <a:t>Kişilik,bireyi çevresindekilerden farklı kılan özellikleri kapsar.  Atak, girişken, mücadeleci, çekingen, uysal, hırslı, idealist, realist, mantıklı, sinirli, başına buyruk, alçak gönüllü, düzenli, kurallara bağlı vb. birbirinden farklı, birbirine zıt birçok kişilik özelliği mevcuttur. Mesleklerinde gerektirdiği kişilik özellikleri farklı farklıdır. Bireyin ne tür kişilik özelliklerine sahip olduğunu belirlemesi doğru bir seçim yapması açısından oldukça önemlidir. Örneğin; ikna gücü yüksek, dışa dönük kişiler avukat, politikacı, kurallara bağlı, düzenli bireylerin bankacılık, büro memurluğu, gibi mesleklere yönelmeleri isabetli olabilir. Nasıl ki 38 numara ayağımızı 37 numara ayakkabı sıkarsa ya da 38 bedene 40 beden bir kıyafet büyük gelirse kişiye uygun olmayan meslekte kişinin özelliklerine büyük veya küçük gelebilir. Mesleğinizi sevmediğiniz zaman ya sizi sıkar, bunaltır ya da sizin performansınızın üstünde bir gayret gerektirdiği için sizi hayal kırıklığına uğratır. Ancak kişiliğinize uygun mesleği seçebilirseniz mutlu olursunuz. İnsanın gerçek özelliklerini tanıması, kendini doğru değerlendirmesi kolay gerçekleştirilecek bir hedef değildir. Özellikle kendini başkalarının ölçütlerine göre değerlendiren kişi büyük olasılıkla sağlıklı bir değerlendirme yapamayacaktır. Kendinizi en iyi siz tanırsınız başkalarının yanıltıcı yüreklendirmeleri sizi yanıltabilir. Bu yüzden çevrenin beklentilerine ve değerlendirmelerine aşırı derecede duyarlı olmamak gerekir. </a:t>
            </a:r>
            <a:r>
              <a:rPr lang="en-US" sz="1600" dirty="0" err="1" smtClean="0"/>
              <a:t>Mesleklerin</a:t>
            </a:r>
            <a:r>
              <a:rPr lang="en-US" sz="1600" dirty="0" smtClean="0"/>
              <a:t> </a:t>
            </a:r>
            <a:r>
              <a:rPr lang="en-US" sz="1600" dirty="0" err="1" smtClean="0"/>
              <a:t>özelliklerin</a:t>
            </a:r>
            <a:r>
              <a:rPr lang="en-US" sz="1600" dirty="0" smtClean="0"/>
              <a:t> </a:t>
            </a:r>
            <a:r>
              <a:rPr lang="en-US" sz="1600" dirty="0" err="1" smtClean="0"/>
              <a:t>inceledikten</a:t>
            </a:r>
            <a:r>
              <a:rPr lang="en-US" sz="1600" dirty="0" smtClean="0"/>
              <a:t> </a:t>
            </a:r>
            <a:r>
              <a:rPr lang="en-US" sz="1600" dirty="0" err="1" smtClean="0"/>
              <a:t>sonra</a:t>
            </a:r>
            <a:r>
              <a:rPr lang="en-US" sz="1600" dirty="0" smtClean="0"/>
              <a:t>, </a:t>
            </a:r>
            <a:r>
              <a:rPr lang="en-US" sz="1600" dirty="0" err="1" smtClean="0"/>
              <a:t>kişiler</a:t>
            </a:r>
            <a:r>
              <a:rPr lang="en-US" sz="1600" dirty="0" smtClean="0"/>
              <a:t> </a:t>
            </a:r>
            <a:r>
              <a:rPr lang="en-US" sz="1600" dirty="0" err="1" smtClean="0"/>
              <a:t>kendi</a:t>
            </a:r>
            <a:r>
              <a:rPr lang="en-US" sz="1600" dirty="0" smtClean="0"/>
              <a:t> </a:t>
            </a:r>
            <a:r>
              <a:rPr lang="en-US" sz="1600" dirty="0" err="1" smtClean="0"/>
              <a:t>özellikleriyle</a:t>
            </a:r>
            <a:r>
              <a:rPr lang="en-US" sz="1600" dirty="0" smtClean="0"/>
              <a:t>, </a:t>
            </a:r>
            <a:r>
              <a:rPr lang="en-US" sz="1600" dirty="0" err="1" smtClean="0"/>
              <a:t>mesleklerin</a:t>
            </a:r>
            <a:r>
              <a:rPr lang="en-US" sz="1600" dirty="0" smtClean="0"/>
              <a:t> </a:t>
            </a:r>
            <a:r>
              <a:rPr lang="en-US" sz="1600" dirty="0" err="1" smtClean="0"/>
              <a:t>ortak</a:t>
            </a:r>
            <a:r>
              <a:rPr lang="en-US" sz="1600" dirty="0" smtClean="0"/>
              <a:t> </a:t>
            </a:r>
            <a:r>
              <a:rPr lang="en-US" sz="1600" dirty="0" err="1" smtClean="0"/>
              <a:t>noktalarını</a:t>
            </a:r>
            <a:r>
              <a:rPr lang="en-US" sz="1600" dirty="0" smtClean="0"/>
              <a:t> </a:t>
            </a:r>
            <a:r>
              <a:rPr lang="en-US" sz="1600" dirty="0" err="1" smtClean="0"/>
              <a:t>belirleyerek</a:t>
            </a:r>
            <a:r>
              <a:rPr lang="en-US" sz="1600" dirty="0" smtClean="0"/>
              <a:t> </a:t>
            </a:r>
            <a:r>
              <a:rPr lang="en-US" sz="1600" dirty="0" err="1" smtClean="0"/>
              <a:t>meslek</a:t>
            </a:r>
            <a:r>
              <a:rPr lang="en-US" sz="1600" dirty="0" smtClean="0"/>
              <a:t> </a:t>
            </a:r>
            <a:r>
              <a:rPr lang="en-US" sz="1600" dirty="0" err="1" smtClean="0"/>
              <a:t>alternatiflerini</a:t>
            </a:r>
            <a:r>
              <a:rPr lang="en-US" sz="1600" dirty="0" smtClean="0"/>
              <a:t> </a:t>
            </a:r>
            <a:r>
              <a:rPr lang="en-US" sz="1600" dirty="0" err="1" smtClean="0"/>
              <a:t>oluşturabilirler</a:t>
            </a:r>
            <a:r>
              <a:rPr lang="en-US" sz="1600" dirty="0" smtClean="0"/>
              <a:t>.</a:t>
            </a:r>
            <a:endParaRPr lang="tr-TR" sz="1600" dirty="0" smtClean="0"/>
          </a:p>
          <a:p>
            <a:endParaRPr lang="tr-TR" dirty="0"/>
          </a:p>
        </p:txBody>
      </p:sp>
      <p:sp>
        <p:nvSpPr>
          <p:cNvPr id="4" name="3 Slayt Numarası Yer Tutucusu"/>
          <p:cNvSpPr>
            <a:spLocks noGrp="1"/>
          </p:cNvSpPr>
          <p:nvPr>
            <p:ph type="sldNum" sz="quarter" idx="12"/>
          </p:nvPr>
        </p:nvSpPr>
        <p:spPr/>
        <p:txBody>
          <a:bodyPr/>
          <a:lstStyle/>
          <a:p>
            <a:fld id="{2B9D5DEA-EECE-4BBC-AB57-A281F8848E09}" type="slidenum">
              <a:rPr lang="tr-TR" smtClean="0"/>
              <a:pPr/>
              <a:t>22</a:t>
            </a:fld>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u="sng" dirty="0" smtClean="0"/>
              <a:t>MESLEKLER HAKKINDA BİLGİ EDİNİRKEN;</a:t>
            </a:r>
            <a:endParaRPr lang="tr-TR" dirty="0"/>
          </a:p>
        </p:txBody>
      </p:sp>
      <p:sp>
        <p:nvSpPr>
          <p:cNvPr id="3" name="2 İçerik Yer Tutucusu"/>
          <p:cNvSpPr>
            <a:spLocks noGrp="1"/>
          </p:cNvSpPr>
          <p:nvPr>
            <p:ph idx="1"/>
          </p:nvPr>
        </p:nvSpPr>
        <p:spPr>
          <a:xfrm>
            <a:off x="914400" y="2362200"/>
            <a:ext cx="8001000" cy="4495800"/>
          </a:xfrm>
        </p:spPr>
        <p:txBody>
          <a:bodyPr/>
          <a:lstStyle/>
          <a:p>
            <a:r>
              <a:rPr lang="tr-TR" b="1" u="sng" dirty="0" smtClean="0"/>
              <a:t>MESLEKLER HAKKINDA BİLGİ EDİNİRKEN;</a:t>
            </a:r>
            <a:r>
              <a:rPr lang="tr-TR" b="1" dirty="0" smtClean="0"/>
              <a:t> </a:t>
            </a:r>
            <a:endParaRPr lang="tr-TR" dirty="0" smtClean="0"/>
          </a:p>
          <a:p>
            <a:pPr lvl="0"/>
            <a:r>
              <a:rPr lang="tr-TR" sz="1600" b="1" dirty="0" smtClean="0"/>
              <a:t>Mesleğin Niteliği; </a:t>
            </a:r>
            <a:r>
              <a:rPr lang="tr-TR" sz="1600" dirty="0" smtClean="0"/>
              <a:t>bu mesleği yapan kişilerin ne tür faaliyetleri yapmakla yükümlü </a:t>
            </a:r>
          </a:p>
          <a:p>
            <a:r>
              <a:rPr lang="tr-TR" sz="1600" dirty="0" smtClean="0"/>
              <a:t>olduğunu ifade eder.</a:t>
            </a:r>
          </a:p>
          <a:p>
            <a:pPr lvl="0"/>
            <a:r>
              <a:rPr lang="tr-TR" sz="1600" b="1" dirty="0" smtClean="0"/>
              <a:t>Çalışılan Ortam; </a:t>
            </a:r>
            <a:r>
              <a:rPr lang="tr-TR" sz="1600" dirty="0" smtClean="0"/>
              <a:t>Mesleğin nasıl bir ortamda (makinelerle mi ,insanlarla mı, oturarak </a:t>
            </a:r>
          </a:p>
          <a:p>
            <a:r>
              <a:rPr lang="tr-TR" sz="1600" dirty="0" smtClean="0"/>
              <a:t>mı ayakta mı, açık havada mı kapalı mekanda mı çalışıldığı vb.) ve nasıl bir çevrede ( coğrafi koşullar, iklim koşulları, nem seviyesi vb.) yapıldığını ifade eder.</a:t>
            </a:r>
            <a:r>
              <a:rPr lang="tr-TR" sz="1600" b="1" dirty="0" smtClean="0"/>
              <a:t> </a:t>
            </a:r>
            <a:endParaRPr lang="tr-TR" sz="1600" dirty="0" smtClean="0"/>
          </a:p>
          <a:p>
            <a:pPr lvl="0"/>
            <a:r>
              <a:rPr lang="tr-TR" sz="1600" b="1" dirty="0" smtClean="0"/>
              <a:t>Mesleğe Hazırlık; </a:t>
            </a:r>
            <a:r>
              <a:rPr lang="tr-TR" sz="1600" dirty="0" smtClean="0"/>
              <a:t>Mesleği öğrenmek için gereken eğitim süresi, gereken özel bir </a:t>
            </a:r>
          </a:p>
          <a:p>
            <a:r>
              <a:rPr lang="tr-TR" sz="1600" dirty="0" smtClean="0"/>
              <a:t>yetenek alanın olup olmadığı, gereken eğitimi aldıktan sonra özel bir hazırlık ya da tecrübe gerektirip gerektirmediğini ifade eder.</a:t>
            </a:r>
            <a:endParaRPr lang="tr-TR" sz="1600" dirty="0"/>
          </a:p>
        </p:txBody>
      </p:sp>
      <p:sp>
        <p:nvSpPr>
          <p:cNvPr id="4" name="3 Slayt Numarası Yer Tutucusu"/>
          <p:cNvSpPr>
            <a:spLocks noGrp="1"/>
          </p:cNvSpPr>
          <p:nvPr>
            <p:ph type="sldNum" sz="quarter" idx="12"/>
          </p:nvPr>
        </p:nvSpPr>
        <p:spPr/>
        <p:txBody>
          <a:bodyPr/>
          <a:lstStyle/>
          <a:p>
            <a:fld id="{2B9D5DEA-EECE-4BBC-AB57-A281F8848E09}" type="slidenum">
              <a:rPr lang="tr-TR" smtClean="0"/>
              <a:pPr/>
              <a:t>23</a:t>
            </a:fld>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914400" y="2362200"/>
            <a:ext cx="8001000" cy="4281510"/>
          </a:xfrm>
        </p:spPr>
        <p:txBody>
          <a:bodyPr/>
          <a:lstStyle/>
          <a:p>
            <a:pPr lvl="0"/>
            <a:r>
              <a:rPr lang="tr-TR" sz="1600" b="1" dirty="0" smtClean="0"/>
              <a:t>Mesleğin Olumlu ve Olumsuz Yanları; </a:t>
            </a:r>
            <a:r>
              <a:rPr lang="tr-TR" sz="1600" dirty="0" smtClean="0"/>
              <a:t>Mesleğin  cazip tarafları ile hoşa gitmeyen yönleri, mesleğin </a:t>
            </a:r>
          </a:p>
          <a:p>
            <a:r>
              <a:rPr lang="tr-TR" sz="1600" dirty="0" smtClean="0"/>
              <a:t>itibarı, sosyal güvenliği, tatil zamanlarını içerir.</a:t>
            </a:r>
          </a:p>
          <a:p>
            <a:pPr lvl="0"/>
            <a:r>
              <a:rPr lang="tr-TR" sz="1600" b="1" dirty="0" smtClean="0"/>
              <a:t>Mesleğe Girmek İçin Aranan Özellikler;</a:t>
            </a:r>
            <a:r>
              <a:rPr lang="tr-TR" sz="1600" dirty="0" smtClean="0"/>
              <a:t> mesleği yapmak için aranan boy, kilo, yaş, cinsiyet, kişilik </a:t>
            </a:r>
          </a:p>
          <a:p>
            <a:r>
              <a:rPr lang="tr-TR" sz="1600" dirty="0" smtClean="0"/>
              <a:t>yapısı, yabancı dil bilme, dış görünüşle ilgili şartlar olup olmadığı ve meslekle ilgili bir araç becerisi gerekip gerekmediğini ifade eder.</a:t>
            </a:r>
          </a:p>
          <a:p>
            <a:pPr lvl="0"/>
            <a:r>
              <a:rPr lang="tr-TR" sz="1600" b="1" dirty="0" smtClean="0"/>
              <a:t>Mesleğe Olan Talep; </a:t>
            </a:r>
            <a:r>
              <a:rPr lang="tr-TR" sz="1600" dirty="0" smtClean="0"/>
              <a:t>meslekte iş bulma şansı, önümüzdeki yıllarda o alanda insan gücüne ihtiyaç olup </a:t>
            </a:r>
          </a:p>
          <a:p>
            <a:r>
              <a:rPr lang="tr-TR" sz="1600" dirty="0" smtClean="0"/>
              <a:t>olmadığı, talebin mevsimlere ve bölgelere göre değişip değişmediğini ifade eder.</a:t>
            </a:r>
          </a:p>
          <a:p>
            <a:pPr lvl="0"/>
            <a:r>
              <a:rPr lang="tr-TR" sz="1600" b="1" dirty="0" smtClean="0"/>
              <a:t>İşe Giriş Koşulları;</a:t>
            </a:r>
            <a:r>
              <a:rPr lang="tr-TR" sz="1600" dirty="0" smtClean="0"/>
              <a:t> Başvurunun nasıl yapıldığı, kamu kuruluşlarında mı yoksa özel kuruluşlarda mı?</a:t>
            </a:r>
          </a:p>
          <a:p>
            <a:r>
              <a:rPr lang="tr-TR" sz="1600" dirty="0" smtClean="0"/>
              <a:t>çalışıldığı, tayinle mi sınavla mı mülakatla mı işe girildiği, sözleşmeli mi kadrolu mu çalışıldığını ifade eder.</a:t>
            </a:r>
          </a:p>
          <a:p>
            <a:endParaRPr lang="tr-TR" dirty="0"/>
          </a:p>
        </p:txBody>
      </p:sp>
      <p:sp>
        <p:nvSpPr>
          <p:cNvPr id="4" name="3 Slayt Numarası Yer Tutucusu"/>
          <p:cNvSpPr>
            <a:spLocks noGrp="1"/>
          </p:cNvSpPr>
          <p:nvPr>
            <p:ph type="sldNum" sz="quarter" idx="12"/>
          </p:nvPr>
        </p:nvSpPr>
        <p:spPr/>
        <p:txBody>
          <a:bodyPr/>
          <a:lstStyle/>
          <a:p>
            <a:fld id="{2B9D5DEA-EECE-4BBC-AB57-A281F8848E09}" type="slidenum">
              <a:rPr lang="tr-TR" smtClean="0"/>
              <a:pPr/>
              <a:t>24</a:t>
            </a:fld>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914400" y="2362200"/>
            <a:ext cx="8001000" cy="4281510"/>
          </a:xfrm>
        </p:spPr>
        <p:txBody>
          <a:bodyPr/>
          <a:lstStyle/>
          <a:p>
            <a:pPr lvl="0"/>
            <a:r>
              <a:rPr lang="tr-TR" sz="1600" b="1" dirty="0" smtClean="0"/>
              <a:t>Meslekte Yükselme; </a:t>
            </a:r>
            <a:endParaRPr lang="tr-TR" sz="1600" dirty="0" smtClean="0"/>
          </a:p>
          <a:p>
            <a:pPr lvl="0"/>
            <a:r>
              <a:rPr lang="tr-TR" sz="1600" b="1" dirty="0" smtClean="0"/>
              <a:t>Mesleğin Getirdiği Kazanç; </a:t>
            </a:r>
            <a:r>
              <a:rPr lang="tr-TR" sz="1600" dirty="0" smtClean="0"/>
              <a:t>Meslekte çalışanların ortalama kazançları ne kadar, mesleğin kazancı </a:t>
            </a:r>
          </a:p>
          <a:p>
            <a:r>
              <a:rPr lang="tr-TR" sz="1600" dirty="0" smtClean="0"/>
              <a:t>mevsime göre değişiyor mu? Kazanç günlük mü haftalık mı aylık mı? Kazanç istenilen hayat standardı için </a:t>
            </a:r>
          </a:p>
          <a:p>
            <a:r>
              <a:rPr lang="tr-TR" sz="1600" dirty="0" smtClean="0"/>
              <a:t>yeterli mi? sorularına cevap aranır.</a:t>
            </a:r>
          </a:p>
          <a:p>
            <a:pPr lvl="0"/>
            <a:r>
              <a:rPr lang="tr-TR" sz="1600" b="1" dirty="0" smtClean="0"/>
              <a:t>Emeklilik Koşulları; </a:t>
            </a:r>
            <a:r>
              <a:rPr lang="tr-TR" sz="1600" dirty="0" smtClean="0"/>
              <a:t>Emekli olmak için kaç yıl çalışmak gerekiyor? Emeklilikten sonraki dönemde aylık </a:t>
            </a:r>
          </a:p>
          <a:p>
            <a:r>
              <a:rPr lang="tr-TR" sz="1600" dirty="0" smtClean="0"/>
              <a:t>kazanç ne kadar? Emekliliği sağlayan kurum hangisi gibi sorulara cevap aranır. Bu soruların cevapları mesleklerle ilgili yazılı materyallerden, istenilen mesleğin yapıldığı işyerlerini ziyaret ederek, meslekten olan kişilerle görüşerek bireysel olarak ya da meslek odalarına, sendikalara, sanayi ve ticaret odalarına danışarak bulunabilir. Aranan cevaplar bulunduktan sonra yapılacak iş, bilgilerin değerlendirilmesi, istenilir yönleri en fazla, istenmeyen yönleri en az ve erişme olasılığı yüksek seçeneğin bulunmasıdır. </a:t>
            </a:r>
          </a:p>
          <a:p>
            <a:endParaRPr lang="tr-TR" dirty="0"/>
          </a:p>
        </p:txBody>
      </p:sp>
      <p:sp>
        <p:nvSpPr>
          <p:cNvPr id="4" name="3 Slayt Numarası Yer Tutucusu"/>
          <p:cNvSpPr>
            <a:spLocks noGrp="1"/>
          </p:cNvSpPr>
          <p:nvPr>
            <p:ph type="sldNum" sz="quarter" idx="12"/>
          </p:nvPr>
        </p:nvSpPr>
        <p:spPr/>
        <p:txBody>
          <a:bodyPr/>
          <a:lstStyle/>
          <a:p>
            <a:fld id="{2B9D5DEA-EECE-4BBC-AB57-A281F8848E09}" type="slidenum">
              <a:rPr lang="tr-TR" smtClean="0"/>
              <a:pPr/>
              <a:t>25</a:t>
            </a:fld>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914400" y="2362200"/>
            <a:ext cx="8001000" cy="4495800"/>
          </a:xfrm>
        </p:spPr>
        <p:txBody>
          <a:bodyPr/>
          <a:lstStyle/>
          <a:p>
            <a:r>
              <a:rPr lang="tr-TR" b="1" dirty="0" smtClean="0"/>
              <a:t> </a:t>
            </a:r>
            <a:r>
              <a:rPr lang="tr-TR" sz="1600" b="1" dirty="0" smtClean="0"/>
              <a:t>DOĞRU KARAR VERMENİN ÖNEMİ </a:t>
            </a:r>
            <a:endParaRPr lang="tr-TR" sz="1600" dirty="0" smtClean="0"/>
          </a:p>
          <a:p>
            <a:r>
              <a:rPr lang="tr-TR" sz="1600" dirty="0" smtClean="0"/>
              <a:t>     Meslek kavramıyla ilk tanışıklığımız daha çocukken,  “büyüyünce ne olacaksın” sorusuna, ailemizdeki kişilerin yönlendirmesiyle verdiğimiz cevapla başlar. Küçükken anne babalarımızın söylediklerine göre seçtiğimiz meslek, büyüyünce hayatımızın en önemli kararlarından biri olarak çıkar karşımıza. Çünkü seçtiğimiz meslek, yaşamınızın geri kalanını mutlu geçirip geçiremeyeceğimizi, evleneceğimiz insanı, toplumdaki yerimizi, hayat standardımızı, nerede yaşayacağımızı fazlasıyla etkileyecektir. </a:t>
            </a:r>
          </a:p>
          <a:p>
            <a:r>
              <a:rPr lang="tr-TR" sz="1600" dirty="0" smtClean="0"/>
              <a:t>     Meslek kişinin yaşamını sürdürebilmesi için yaptığı faaliyetlerin genel adıdır. Mesleğin genel özellikleri; </a:t>
            </a:r>
          </a:p>
          <a:p>
            <a:pPr lvl="0"/>
            <a:r>
              <a:rPr lang="tr-TR" sz="1600" dirty="0" smtClean="0"/>
              <a:t>Devamlı olarak yapılması, </a:t>
            </a:r>
          </a:p>
          <a:p>
            <a:pPr lvl="0"/>
            <a:r>
              <a:rPr lang="tr-TR" sz="1600" dirty="0" smtClean="0"/>
              <a:t>Maddi ve manevi doyum sağlaması,</a:t>
            </a:r>
          </a:p>
          <a:p>
            <a:pPr lvl="0"/>
            <a:r>
              <a:rPr lang="tr-TR" sz="1600" dirty="0" smtClean="0"/>
              <a:t>Belli bir eğitim, tecrübe ve beceri gerektirmesi,</a:t>
            </a:r>
          </a:p>
          <a:p>
            <a:pPr lvl="0"/>
            <a:r>
              <a:rPr lang="tr-TR" sz="1600" dirty="0" smtClean="0"/>
              <a:t>Yaparken kişinin mutlu olması ve </a:t>
            </a:r>
          </a:p>
          <a:p>
            <a:pPr lvl="0"/>
            <a:r>
              <a:rPr lang="tr-TR" sz="1600" dirty="0" smtClean="0"/>
              <a:t>Yapılan işte verimli olunmasıdır. </a:t>
            </a:r>
          </a:p>
          <a:p>
            <a:endParaRPr lang="tr-TR" dirty="0"/>
          </a:p>
        </p:txBody>
      </p:sp>
      <p:sp>
        <p:nvSpPr>
          <p:cNvPr id="4" name="3 Slayt Numarası Yer Tutucusu"/>
          <p:cNvSpPr>
            <a:spLocks noGrp="1"/>
          </p:cNvSpPr>
          <p:nvPr>
            <p:ph type="sldNum" sz="quarter" idx="12"/>
          </p:nvPr>
        </p:nvSpPr>
        <p:spPr/>
        <p:txBody>
          <a:bodyPr/>
          <a:lstStyle/>
          <a:p>
            <a:fld id="{2B9D5DEA-EECE-4BBC-AB57-A281F8848E09}" type="slidenum">
              <a:rPr lang="tr-TR" smtClean="0"/>
              <a:pPr/>
              <a:t>3</a:t>
            </a:fld>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642910" y="2285992"/>
            <a:ext cx="8501090" cy="4572008"/>
          </a:xfrm>
        </p:spPr>
        <p:txBody>
          <a:bodyPr/>
          <a:lstStyle/>
          <a:p>
            <a:r>
              <a:rPr lang="tr-TR" sz="1600" dirty="0" smtClean="0"/>
              <a:t> Bu özellikleri göz önünde aldığımızda yapacağımız seçimin hayatımızı fazlasıyla etkileyeceğini net bir şekilde görebiliriz. Bu yüzden kişi </a:t>
            </a:r>
            <a:r>
              <a:rPr lang="en-US" sz="1600" dirty="0" err="1" smtClean="0"/>
              <a:t>çeşitli</a:t>
            </a:r>
            <a:r>
              <a:rPr lang="en-US" sz="1600" dirty="0" smtClean="0"/>
              <a:t> </a:t>
            </a:r>
            <a:r>
              <a:rPr lang="en-US" sz="1600" dirty="0" err="1" smtClean="0"/>
              <a:t>meslekler</a:t>
            </a:r>
            <a:r>
              <a:rPr lang="en-US" sz="1600" dirty="0" smtClean="0"/>
              <a:t> </a:t>
            </a:r>
            <a:r>
              <a:rPr lang="en-US" sz="1600" dirty="0" err="1" smtClean="0"/>
              <a:t>arasından</a:t>
            </a:r>
            <a:r>
              <a:rPr lang="en-US" sz="1600" dirty="0" smtClean="0"/>
              <a:t>, </a:t>
            </a:r>
            <a:r>
              <a:rPr lang="en-US" sz="1600" dirty="0" err="1" smtClean="0"/>
              <a:t>beklentilerini</a:t>
            </a:r>
            <a:r>
              <a:rPr lang="en-US" sz="1600" dirty="0" smtClean="0"/>
              <a:t> en </a:t>
            </a:r>
            <a:r>
              <a:rPr lang="en-US" sz="1600" dirty="0" err="1" smtClean="0"/>
              <a:t>iyi</a:t>
            </a:r>
            <a:r>
              <a:rPr lang="en-US" sz="1600" dirty="0" smtClean="0"/>
              <a:t> </a:t>
            </a:r>
            <a:r>
              <a:rPr lang="en-US" sz="1600" dirty="0" err="1" smtClean="0"/>
              <a:t>biçimde</a:t>
            </a:r>
            <a:r>
              <a:rPr lang="en-US" sz="1600" dirty="0" smtClean="0"/>
              <a:t> </a:t>
            </a:r>
            <a:r>
              <a:rPr lang="en-US" sz="1600" dirty="0" err="1" smtClean="0"/>
              <a:t>karşılayacak</a:t>
            </a:r>
            <a:r>
              <a:rPr lang="en-US" sz="1600" dirty="0" smtClean="0"/>
              <a:t> </a:t>
            </a:r>
            <a:r>
              <a:rPr lang="en-US" sz="1600" dirty="0" err="1" smtClean="0"/>
              <a:t>ve</a:t>
            </a:r>
            <a:r>
              <a:rPr lang="en-US" sz="1600" dirty="0" smtClean="0"/>
              <a:t> en </a:t>
            </a:r>
            <a:r>
              <a:rPr lang="en-US" sz="1600" dirty="0" err="1" smtClean="0"/>
              <a:t>üst</a:t>
            </a:r>
            <a:r>
              <a:rPr lang="en-US" sz="1600" dirty="0" smtClean="0"/>
              <a:t> </a:t>
            </a:r>
            <a:r>
              <a:rPr lang="en-US" sz="1600" dirty="0" err="1" smtClean="0"/>
              <a:t>düzeyde</a:t>
            </a:r>
            <a:r>
              <a:rPr lang="en-US" sz="1600" dirty="0" smtClean="0"/>
              <a:t> </a:t>
            </a:r>
            <a:r>
              <a:rPr lang="en-US" sz="1600" dirty="0" err="1" smtClean="0"/>
              <a:t>doyum</a:t>
            </a:r>
            <a:r>
              <a:rPr lang="en-US" sz="1600" dirty="0" smtClean="0"/>
              <a:t> </a:t>
            </a:r>
            <a:r>
              <a:rPr lang="en-US" sz="1600" dirty="0" err="1" smtClean="0"/>
              <a:t>sağlayacağına</a:t>
            </a:r>
            <a:r>
              <a:rPr lang="en-US" sz="1600" dirty="0" smtClean="0"/>
              <a:t> </a:t>
            </a:r>
            <a:r>
              <a:rPr lang="en-US" sz="1600" dirty="0" err="1" smtClean="0"/>
              <a:t>inandığı</a:t>
            </a:r>
            <a:r>
              <a:rPr lang="en-US" sz="1600" dirty="0" smtClean="0"/>
              <a:t> </a:t>
            </a:r>
            <a:r>
              <a:rPr lang="en-US" sz="1600" dirty="0" err="1" smtClean="0"/>
              <a:t>mesleğe</a:t>
            </a:r>
            <a:r>
              <a:rPr lang="en-US" sz="1600" dirty="0" smtClean="0"/>
              <a:t> </a:t>
            </a:r>
            <a:r>
              <a:rPr lang="en-US" sz="1600" dirty="0" err="1" smtClean="0"/>
              <a:t>yönelmelidir</a:t>
            </a:r>
            <a:r>
              <a:rPr lang="en-US" sz="1600" dirty="0" smtClean="0"/>
              <a:t>. </a:t>
            </a:r>
            <a:endParaRPr lang="tr-TR" sz="1600" dirty="0" smtClean="0"/>
          </a:p>
          <a:p>
            <a:r>
              <a:rPr lang="tr-TR" sz="1600" dirty="0" smtClean="0"/>
              <a:t>     İstenmeden yapılan meslek; depresyon, isteksizlik, iş veriminde düşüş, sürekli iş </a:t>
            </a:r>
            <a:r>
              <a:rPr lang="tr-TR" sz="1600" dirty="0" err="1" smtClean="0"/>
              <a:t>değişlikliği</a:t>
            </a:r>
            <a:r>
              <a:rPr lang="tr-TR" sz="1600" dirty="0" smtClean="0"/>
              <a:t>, hayal kırıklığı, mutsuzluk ve asabilik hallerini beraberinde getirir. Kişi mesleğinin gereklerini yerine getirmezse kendini değersiz ve işe yaramaz hissedecektir.</a:t>
            </a:r>
          </a:p>
          <a:p>
            <a:r>
              <a:rPr lang="en-US" sz="1600" b="1" dirty="0" smtClean="0"/>
              <a:t> Hem </a:t>
            </a:r>
            <a:r>
              <a:rPr lang="en-US" sz="1600" b="1" dirty="0" err="1" smtClean="0"/>
              <a:t>zaman</a:t>
            </a:r>
            <a:r>
              <a:rPr lang="en-US" sz="1600" b="1" dirty="0" smtClean="0"/>
              <a:t> hem moral </a:t>
            </a:r>
            <a:r>
              <a:rPr lang="en-US" sz="1600" b="1" dirty="0" err="1" smtClean="0"/>
              <a:t>kaybına</a:t>
            </a:r>
            <a:r>
              <a:rPr lang="en-US" sz="1600" b="1" dirty="0" smtClean="0"/>
              <a:t> </a:t>
            </a:r>
            <a:r>
              <a:rPr lang="en-US" sz="1600" b="1" dirty="0" err="1" smtClean="0"/>
              <a:t>uğramamak</a:t>
            </a:r>
            <a:r>
              <a:rPr lang="en-US" sz="1600" b="1" dirty="0" smtClean="0"/>
              <a:t> </a:t>
            </a:r>
            <a:r>
              <a:rPr lang="en-US" sz="1600" b="1" dirty="0" err="1" smtClean="0"/>
              <a:t>için</a:t>
            </a:r>
            <a:r>
              <a:rPr lang="en-US" sz="1600" b="1" dirty="0" smtClean="0"/>
              <a:t>;</a:t>
            </a:r>
            <a:endParaRPr lang="tr-TR" sz="1600" dirty="0" smtClean="0"/>
          </a:p>
          <a:p>
            <a:pPr lvl="0"/>
            <a:r>
              <a:rPr lang="en-US" sz="1600" dirty="0" err="1" smtClean="0"/>
              <a:t>Kişinin</a:t>
            </a:r>
            <a:r>
              <a:rPr lang="en-US" sz="1600" dirty="0" smtClean="0"/>
              <a:t>   </a:t>
            </a:r>
            <a:r>
              <a:rPr lang="en-US" sz="1600" dirty="0" err="1" smtClean="0"/>
              <a:t>hangi</a:t>
            </a:r>
            <a:r>
              <a:rPr lang="en-US" sz="1600" dirty="0" smtClean="0"/>
              <a:t>  </a:t>
            </a:r>
            <a:r>
              <a:rPr lang="en-US" sz="1600" dirty="0" err="1" smtClean="0"/>
              <a:t>işleri</a:t>
            </a:r>
            <a:r>
              <a:rPr lang="en-US" sz="1600" dirty="0" smtClean="0"/>
              <a:t>   ne  </a:t>
            </a:r>
            <a:r>
              <a:rPr lang="en-US" sz="1600" dirty="0" err="1" smtClean="0"/>
              <a:t>derece</a:t>
            </a:r>
            <a:r>
              <a:rPr lang="en-US" sz="1600" dirty="0" smtClean="0"/>
              <a:t> </a:t>
            </a:r>
            <a:r>
              <a:rPr lang="en-US" sz="1600" dirty="0" err="1" smtClean="0"/>
              <a:t>yapabildiğinin</a:t>
            </a:r>
            <a:r>
              <a:rPr lang="en-US" sz="1600" dirty="0" smtClean="0"/>
              <a:t>  </a:t>
            </a:r>
            <a:r>
              <a:rPr lang="en-US" sz="1600" dirty="0" err="1" smtClean="0"/>
              <a:t>farkında</a:t>
            </a:r>
            <a:r>
              <a:rPr lang="en-US" sz="1600" dirty="0" smtClean="0"/>
              <a:t>  </a:t>
            </a:r>
            <a:r>
              <a:rPr lang="en-US" sz="1600" dirty="0" err="1" smtClean="0"/>
              <a:t>olması</a:t>
            </a:r>
            <a:r>
              <a:rPr lang="en-US" sz="1600" dirty="0" smtClean="0"/>
              <a:t>,  </a:t>
            </a:r>
            <a:r>
              <a:rPr lang="en-US" sz="1600" dirty="0" err="1" smtClean="0"/>
              <a:t>çeşitli</a:t>
            </a:r>
            <a:r>
              <a:rPr lang="en-US" sz="1600" dirty="0" smtClean="0"/>
              <a:t> </a:t>
            </a:r>
            <a:r>
              <a:rPr lang="en-US" sz="1600" dirty="0" err="1" smtClean="0"/>
              <a:t>konulardaki</a:t>
            </a:r>
            <a:r>
              <a:rPr lang="en-US" sz="1600" dirty="0" smtClean="0"/>
              <a:t>     </a:t>
            </a:r>
            <a:r>
              <a:rPr lang="en-US" sz="1600" dirty="0" err="1" smtClean="0"/>
              <a:t>yeteneklerini</a:t>
            </a:r>
            <a:r>
              <a:rPr lang="en-US" sz="1600" dirty="0" smtClean="0"/>
              <a:t>     </a:t>
            </a:r>
            <a:r>
              <a:rPr lang="en-US" sz="1600" dirty="0" err="1" smtClean="0"/>
              <a:t>doğru</a:t>
            </a:r>
            <a:r>
              <a:rPr lang="en-US" sz="1600" dirty="0" smtClean="0"/>
              <a:t>,     </a:t>
            </a:r>
            <a:r>
              <a:rPr lang="en-US" sz="1600" dirty="0" err="1" smtClean="0"/>
              <a:t>gerçekçi</a:t>
            </a:r>
            <a:r>
              <a:rPr lang="en-US" sz="1600" dirty="0" smtClean="0"/>
              <a:t>     </a:t>
            </a:r>
            <a:r>
              <a:rPr lang="en-US" sz="1600" dirty="0" err="1" smtClean="0"/>
              <a:t>ve</a:t>
            </a:r>
            <a:r>
              <a:rPr lang="en-US" sz="1600" dirty="0" smtClean="0"/>
              <a:t>     </a:t>
            </a:r>
            <a:r>
              <a:rPr lang="en-US" sz="1600" dirty="0" err="1" smtClean="0"/>
              <a:t>ayrıntılı</a:t>
            </a:r>
            <a:r>
              <a:rPr lang="en-US" sz="1600" dirty="0" smtClean="0"/>
              <a:t>     </a:t>
            </a:r>
            <a:r>
              <a:rPr lang="en-US" sz="1600" dirty="0" err="1" smtClean="0"/>
              <a:t>olarak</a:t>
            </a:r>
            <a:r>
              <a:rPr lang="en-US" sz="1600" dirty="0" smtClean="0"/>
              <a:t> </a:t>
            </a:r>
            <a:r>
              <a:rPr lang="en-US" sz="1600" dirty="0" err="1" smtClean="0"/>
              <a:t>değerlendirebilmesi</a:t>
            </a:r>
            <a:r>
              <a:rPr lang="en-US" sz="1600" dirty="0" smtClean="0"/>
              <a:t>,</a:t>
            </a:r>
            <a:endParaRPr lang="tr-TR" sz="1600" dirty="0" smtClean="0"/>
          </a:p>
          <a:p>
            <a:pPr lvl="0"/>
            <a:r>
              <a:rPr lang="en-US" sz="1600" dirty="0" err="1" smtClean="0"/>
              <a:t>Kişinin</a:t>
            </a:r>
            <a:r>
              <a:rPr lang="en-US" sz="1600" dirty="0" smtClean="0"/>
              <a:t> </a:t>
            </a:r>
            <a:r>
              <a:rPr lang="en-US" sz="1600" dirty="0" err="1" smtClean="0"/>
              <a:t>meslekten</a:t>
            </a:r>
            <a:r>
              <a:rPr lang="en-US" sz="1600" dirty="0" smtClean="0"/>
              <a:t> </a:t>
            </a:r>
            <a:r>
              <a:rPr lang="en-US" sz="1600" dirty="0" err="1" smtClean="0"/>
              <a:t>neler</a:t>
            </a:r>
            <a:r>
              <a:rPr lang="en-US" sz="1600" dirty="0" smtClean="0"/>
              <a:t> </a:t>
            </a:r>
            <a:r>
              <a:rPr lang="en-US" sz="1600" dirty="0" err="1" smtClean="0"/>
              <a:t>beklediğini</a:t>
            </a:r>
            <a:r>
              <a:rPr lang="en-US" sz="1600" dirty="0" smtClean="0"/>
              <a:t>,  </a:t>
            </a:r>
            <a:r>
              <a:rPr lang="en-US" sz="1600" dirty="0" err="1" smtClean="0"/>
              <a:t>neler</a:t>
            </a:r>
            <a:r>
              <a:rPr lang="en-US" sz="1600" dirty="0" smtClean="0"/>
              <a:t> </a:t>
            </a:r>
            <a:r>
              <a:rPr lang="en-US" sz="1600" dirty="0" err="1" smtClean="0"/>
              <a:t>isteyip</a:t>
            </a:r>
            <a:r>
              <a:rPr lang="en-US" sz="1600" dirty="0" smtClean="0"/>
              <a:t> </a:t>
            </a:r>
            <a:r>
              <a:rPr lang="en-US" sz="1600" dirty="0" err="1" smtClean="0"/>
              <a:t>neler</a:t>
            </a:r>
            <a:r>
              <a:rPr lang="en-US" sz="1600" dirty="0" smtClean="0"/>
              <a:t> </a:t>
            </a:r>
            <a:r>
              <a:rPr lang="en-US" sz="1600" dirty="0" err="1" smtClean="0"/>
              <a:t>istemediğini</a:t>
            </a:r>
            <a:r>
              <a:rPr lang="en-US" sz="1600" dirty="0" smtClean="0"/>
              <a:t>, </a:t>
            </a:r>
            <a:r>
              <a:rPr lang="en-US" sz="1600" dirty="0" err="1" smtClean="0"/>
              <a:t>açık</a:t>
            </a:r>
            <a:r>
              <a:rPr lang="en-US" sz="1600" dirty="0" smtClean="0"/>
              <a:t> </a:t>
            </a:r>
            <a:r>
              <a:rPr lang="en-US" sz="1600" dirty="0" err="1" smtClean="0"/>
              <a:t>ve</a:t>
            </a:r>
            <a:r>
              <a:rPr lang="en-US" sz="1600" dirty="0" smtClean="0"/>
              <a:t> net </a:t>
            </a:r>
            <a:r>
              <a:rPr lang="en-US" sz="1600" dirty="0" err="1" smtClean="0"/>
              <a:t>bir</a:t>
            </a:r>
            <a:r>
              <a:rPr lang="en-US" sz="1600" dirty="0" smtClean="0"/>
              <a:t> </a:t>
            </a:r>
            <a:r>
              <a:rPr lang="en-US" sz="1600" dirty="0" err="1" smtClean="0"/>
              <a:t>biçimde</a:t>
            </a:r>
            <a:r>
              <a:rPr lang="en-US" sz="1600" dirty="0" smtClean="0"/>
              <a:t> </a:t>
            </a:r>
            <a:r>
              <a:rPr lang="en-US" sz="1600" dirty="0" err="1" smtClean="0"/>
              <a:t>ifade</a:t>
            </a:r>
            <a:r>
              <a:rPr lang="en-US" sz="1600" dirty="0" smtClean="0"/>
              <a:t> </a:t>
            </a:r>
            <a:r>
              <a:rPr lang="en-US" sz="1600" dirty="0" err="1" smtClean="0"/>
              <a:t>etmesi</a:t>
            </a:r>
            <a:r>
              <a:rPr lang="en-US" sz="1600" dirty="0" smtClean="0"/>
              <a:t>, </a:t>
            </a:r>
            <a:endParaRPr lang="tr-TR" sz="1600" dirty="0" smtClean="0"/>
          </a:p>
          <a:p>
            <a:pPr lvl="0"/>
            <a:r>
              <a:rPr lang="en-US" sz="1600" dirty="0" err="1" smtClean="0"/>
              <a:t>Mevcut</a:t>
            </a:r>
            <a:r>
              <a:rPr lang="en-US" sz="1600" dirty="0" smtClean="0"/>
              <a:t>   </a:t>
            </a:r>
            <a:r>
              <a:rPr lang="en-US" sz="1600" dirty="0" err="1" smtClean="0"/>
              <a:t>seçenekleri</a:t>
            </a:r>
            <a:r>
              <a:rPr lang="en-US" sz="1600" dirty="0" smtClean="0"/>
              <a:t>   </a:t>
            </a:r>
            <a:r>
              <a:rPr lang="en-US" sz="1600" dirty="0" err="1" smtClean="0"/>
              <a:t>inceleyip</a:t>
            </a:r>
            <a:r>
              <a:rPr lang="en-US" sz="1600" dirty="0" smtClean="0"/>
              <a:t>,   </a:t>
            </a:r>
            <a:r>
              <a:rPr lang="en-US" sz="1600" dirty="0" err="1" smtClean="0"/>
              <a:t>başka</a:t>
            </a:r>
            <a:r>
              <a:rPr lang="en-US" sz="1600" dirty="0" smtClean="0"/>
              <a:t>   </a:t>
            </a:r>
            <a:r>
              <a:rPr lang="en-US" sz="1600" dirty="0" err="1" smtClean="0"/>
              <a:t>seçenekler</a:t>
            </a:r>
            <a:r>
              <a:rPr lang="en-US" sz="1600" dirty="0" smtClean="0"/>
              <a:t>   </a:t>
            </a:r>
            <a:r>
              <a:rPr lang="en-US" sz="1600" dirty="0" err="1" smtClean="0"/>
              <a:t>olup</a:t>
            </a:r>
            <a:r>
              <a:rPr lang="en-US" sz="1600" dirty="0" smtClean="0"/>
              <a:t>   </a:t>
            </a:r>
            <a:r>
              <a:rPr lang="en-US" sz="1600" dirty="0" err="1" smtClean="0"/>
              <a:t>olmadığını</a:t>
            </a:r>
            <a:r>
              <a:rPr lang="en-US" sz="1600" dirty="0" smtClean="0"/>
              <a:t> </a:t>
            </a:r>
            <a:r>
              <a:rPr lang="en-US" sz="1600" dirty="0" err="1" smtClean="0"/>
              <a:t>araştırması</a:t>
            </a:r>
            <a:r>
              <a:rPr lang="en-US" sz="1600" dirty="0" smtClean="0"/>
              <a:t>,</a:t>
            </a:r>
            <a:endParaRPr lang="tr-TR" sz="1600" dirty="0" smtClean="0"/>
          </a:p>
          <a:p>
            <a:pPr lvl="0"/>
            <a:r>
              <a:rPr lang="en-US" sz="1600" dirty="0" err="1" smtClean="0"/>
              <a:t>Seçeneklerin</a:t>
            </a:r>
            <a:r>
              <a:rPr lang="en-US" sz="1600" dirty="0" smtClean="0"/>
              <a:t>   </a:t>
            </a:r>
            <a:r>
              <a:rPr lang="en-US" sz="1600" dirty="0" err="1" smtClean="0"/>
              <a:t>herbirinin</a:t>
            </a:r>
            <a:r>
              <a:rPr lang="en-US" sz="1600" dirty="0" smtClean="0"/>
              <a:t>   </a:t>
            </a:r>
            <a:r>
              <a:rPr lang="en-US" sz="1600" dirty="0" err="1" smtClean="0"/>
              <a:t>isteklerine</a:t>
            </a:r>
            <a:r>
              <a:rPr lang="en-US" sz="1600" dirty="0" smtClean="0"/>
              <a:t> </a:t>
            </a:r>
            <a:r>
              <a:rPr lang="en-US" sz="1600" dirty="0" err="1" smtClean="0"/>
              <a:t>ve</a:t>
            </a:r>
            <a:r>
              <a:rPr lang="en-US" sz="1600" dirty="0" smtClean="0"/>
              <a:t>   </a:t>
            </a:r>
            <a:r>
              <a:rPr lang="en-US" sz="1600" dirty="0" err="1" smtClean="0"/>
              <a:t>koşullarına</a:t>
            </a:r>
            <a:r>
              <a:rPr lang="en-US" sz="1600" dirty="0" smtClean="0"/>
              <a:t>   ne   </a:t>
            </a:r>
            <a:r>
              <a:rPr lang="en-US" sz="1600" dirty="0" err="1" smtClean="0"/>
              <a:t>derece</a:t>
            </a:r>
            <a:r>
              <a:rPr lang="en-US" sz="1600" dirty="0" smtClean="0"/>
              <a:t>   </a:t>
            </a:r>
            <a:r>
              <a:rPr lang="en-US" sz="1600" dirty="0" err="1" smtClean="0"/>
              <a:t>uygun</a:t>
            </a:r>
            <a:r>
              <a:rPr lang="en-US" sz="1600" dirty="0" smtClean="0"/>
              <a:t> </a:t>
            </a:r>
            <a:r>
              <a:rPr lang="en-US" sz="1600" dirty="0" err="1" smtClean="0"/>
              <a:t>olduğunu</a:t>
            </a:r>
            <a:r>
              <a:rPr lang="en-US" sz="1600" dirty="0" smtClean="0"/>
              <a:t> </a:t>
            </a:r>
            <a:r>
              <a:rPr lang="en-US" sz="1600" dirty="0" err="1" smtClean="0"/>
              <a:t>değerlendirerek</a:t>
            </a:r>
            <a:r>
              <a:rPr lang="en-US" sz="1600" dirty="0" smtClean="0"/>
              <a:t>; </a:t>
            </a:r>
            <a:r>
              <a:rPr lang="en-US" sz="1600" dirty="0" err="1" smtClean="0"/>
              <a:t>istenilir</a:t>
            </a:r>
            <a:r>
              <a:rPr lang="en-US" sz="1600" dirty="0" smtClean="0"/>
              <a:t> </a:t>
            </a:r>
            <a:r>
              <a:rPr lang="en-US" sz="1600" dirty="0" err="1" smtClean="0"/>
              <a:t>yönleri</a:t>
            </a:r>
            <a:r>
              <a:rPr lang="en-US" sz="1600" dirty="0" smtClean="0"/>
              <a:t> en </a:t>
            </a:r>
            <a:r>
              <a:rPr lang="en-US" sz="1600" dirty="0" err="1" smtClean="0"/>
              <a:t>fazla</a:t>
            </a:r>
            <a:r>
              <a:rPr lang="en-US" sz="1600" dirty="0" smtClean="0"/>
              <a:t>, </a:t>
            </a:r>
            <a:r>
              <a:rPr lang="en-US" sz="1600" dirty="0" err="1" smtClean="0"/>
              <a:t>istenmeyen</a:t>
            </a:r>
            <a:r>
              <a:rPr lang="en-US" sz="1600" dirty="0" smtClean="0"/>
              <a:t> </a:t>
            </a:r>
            <a:r>
              <a:rPr lang="en-US" sz="1600" dirty="0" err="1" smtClean="0"/>
              <a:t>yönleri</a:t>
            </a:r>
            <a:r>
              <a:rPr lang="en-US" sz="1600" dirty="0" smtClean="0"/>
              <a:t> en </a:t>
            </a:r>
            <a:r>
              <a:rPr lang="en-US" sz="1600" dirty="0" err="1" smtClean="0"/>
              <a:t>az</a:t>
            </a:r>
            <a:r>
              <a:rPr lang="en-US" sz="1600" dirty="0" smtClean="0"/>
              <a:t> </a:t>
            </a:r>
            <a:r>
              <a:rPr lang="en-US" sz="1600" dirty="0" err="1" smtClean="0"/>
              <a:t>ve</a:t>
            </a:r>
            <a:r>
              <a:rPr lang="en-US" sz="1600" dirty="0" smtClean="0"/>
              <a:t> </a:t>
            </a:r>
            <a:r>
              <a:rPr lang="en-US" sz="1600" dirty="0" err="1" smtClean="0"/>
              <a:t>erişme</a:t>
            </a:r>
            <a:r>
              <a:rPr lang="en-US" sz="1600" dirty="0" smtClean="0"/>
              <a:t> </a:t>
            </a:r>
            <a:r>
              <a:rPr lang="en-US" sz="1600" dirty="0" err="1" smtClean="0"/>
              <a:t>olasılığı</a:t>
            </a:r>
            <a:r>
              <a:rPr lang="en-US" sz="1600" dirty="0" smtClean="0"/>
              <a:t> en </a:t>
            </a:r>
            <a:r>
              <a:rPr lang="en-US" sz="1600" dirty="0" err="1" smtClean="0"/>
              <a:t>yüksek</a:t>
            </a:r>
            <a:r>
              <a:rPr lang="en-US" sz="1600" dirty="0" smtClean="0"/>
              <a:t> </a:t>
            </a:r>
            <a:r>
              <a:rPr lang="en-US" sz="1600" dirty="0" err="1" smtClean="0"/>
              <a:t>olana</a:t>
            </a:r>
            <a:r>
              <a:rPr lang="en-US" sz="1600" dirty="0" smtClean="0"/>
              <a:t> </a:t>
            </a:r>
            <a:r>
              <a:rPr lang="en-US" sz="1600" dirty="0" err="1" smtClean="0"/>
              <a:t>yönelmesi</a:t>
            </a:r>
            <a:r>
              <a:rPr lang="en-US" sz="1600" dirty="0" smtClean="0"/>
              <a:t> </a:t>
            </a:r>
            <a:r>
              <a:rPr lang="en-US" sz="1600" dirty="0" err="1" smtClean="0"/>
              <a:t>gerekir</a:t>
            </a:r>
            <a:r>
              <a:rPr lang="en-US" sz="1600" dirty="0" smtClean="0"/>
              <a:t>.</a:t>
            </a:r>
            <a:endParaRPr lang="tr-TR" sz="1600" dirty="0" smtClean="0"/>
          </a:p>
          <a:p>
            <a:r>
              <a:rPr lang="en-US" dirty="0" smtClean="0"/>
              <a:t> </a:t>
            </a:r>
            <a:endParaRPr lang="tr-TR" dirty="0"/>
          </a:p>
        </p:txBody>
      </p:sp>
      <p:sp>
        <p:nvSpPr>
          <p:cNvPr id="4" name="3 Slayt Numarası Yer Tutucusu"/>
          <p:cNvSpPr>
            <a:spLocks noGrp="1"/>
          </p:cNvSpPr>
          <p:nvPr>
            <p:ph type="sldNum" sz="quarter" idx="12"/>
          </p:nvPr>
        </p:nvSpPr>
        <p:spPr/>
        <p:txBody>
          <a:bodyPr/>
          <a:lstStyle/>
          <a:p>
            <a:fld id="{2B9D5DEA-EECE-4BBC-AB57-A281F8848E09}" type="slidenum">
              <a:rPr lang="tr-TR" smtClean="0"/>
              <a:pPr/>
              <a:t>4</a:t>
            </a:fld>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a:xfrm>
            <a:off x="1143000" y="2819400"/>
            <a:ext cx="8001000" cy="2681302"/>
          </a:xfrm>
        </p:spPr>
        <p:txBody>
          <a:bodyPr/>
          <a:lstStyle/>
          <a:p>
            <a:pPr>
              <a:buFont typeface="Monotype Sorts"/>
              <a:buNone/>
            </a:pPr>
            <a:r>
              <a:rPr lang="tr-TR" dirty="0" smtClean="0">
                <a:latin typeface="Comic Sans MS" pitchFamily="66" charset="0"/>
              </a:rPr>
              <a:t>Birçok insan seçmiş olduğu mesleğin </a:t>
            </a:r>
          </a:p>
          <a:p>
            <a:pPr>
              <a:buFont typeface="Monotype Sorts"/>
              <a:buNone/>
            </a:pPr>
            <a:r>
              <a:rPr lang="tr-TR" dirty="0" smtClean="0">
                <a:latin typeface="Comic Sans MS" pitchFamily="66" charset="0"/>
              </a:rPr>
              <a:t>getireceği hayat biçimini bilmediği </a:t>
            </a:r>
          </a:p>
          <a:p>
            <a:pPr>
              <a:buFont typeface="Monotype Sorts"/>
              <a:buNone/>
            </a:pPr>
            <a:r>
              <a:rPr lang="tr-TR" dirty="0" smtClean="0">
                <a:latin typeface="Comic Sans MS" pitchFamily="66" charset="0"/>
              </a:rPr>
              <a:t>ve incelemediği için başarısız, </a:t>
            </a:r>
          </a:p>
          <a:p>
            <a:pPr>
              <a:buFont typeface="Monotype Sorts"/>
              <a:buNone/>
            </a:pPr>
            <a:r>
              <a:rPr lang="tr-TR" dirty="0" smtClean="0">
                <a:latin typeface="Comic Sans MS" pitchFamily="66" charset="0"/>
              </a:rPr>
              <a:t>verimsiz ve seçmiş olduğu meslekte </a:t>
            </a:r>
          </a:p>
          <a:p>
            <a:pPr>
              <a:buFont typeface="Monotype Sorts"/>
              <a:buNone/>
            </a:pPr>
            <a:r>
              <a:rPr lang="tr-TR" dirty="0" smtClean="0">
                <a:latin typeface="Comic Sans MS" pitchFamily="66" charset="0"/>
              </a:rPr>
              <a:t>mutsuz olmaktadır.</a:t>
            </a:r>
          </a:p>
          <a:p>
            <a:pPr algn="just"/>
            <a:endParaRPr lang="tr-TR" dirty="0"/>
          </a:p>
        </p:txBody>
      </p:sp>
      <p:sp>
        <p:nvSpPr>
          <p:cNvPr id="3" name="2 Slayt Numarası Yer Tutucusu"/>
          <p:cNvSpPr>
            <a:spLocks noGrp="1"/>
          </p:cNvSpPr>
          <p:nvPr>
            <p:ph type="sldNum" sz="quarter" idx="12"/>
          </p:nvPr>
        </p:nvSpPr>
        <p:spPr/>
        <p:txBody>
          <a:bodyPr/>
          <a:lstStyle/>
          <a:p>
            <a:fld id="{2B9D5DEA-EECE-4BBC-AB57-A281F8848E09}" type="slidenum">
              <a:rPr lang="tr-TR" smtClean="0"/>
              <a:pPr/>
              <a:t>5</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7">
                                            <p:txEl>
                                              <p:pRg st="1" end="1"/>
                                            </p:txEl>
                                          </p:spTgt>
                                        </p:tgtEl>
                                        <p:attrNameLst>
                                          <p:attrName>style.visibility</p:attrName>
                                        </p:attrNameLst>
                                      </p:cBhvr>
                                      <p:to>
                                        <p:strVal val="visible"/>
                                      </p:to>
                                    </p:set>
                                    <p:anim calcmode="lin" valueType="num">
                                      <p:cBhvr additive="base">
                                        <p:cTn id="13" dur="500" fill="hold"/>
                                        <p:tgtEl>
                                          <p:spTgt spid="10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7">
                                            <p:txEl>
                                              <p:pRg st="2" end="2"/>
                                            </p:txEl>
                                          </p:spTgt>
                                        </p:tgtEl>
                                        <p:attrNameLst>
                                          <p:attrName>style.visibility</p:attrName>
                                        </p:attrNameLst>
                                      </p:cBhvr>
                                      <p:to>
                                        <p:strVal val="visible"/>
                                      </p:to>
                                    </p:set>
                                    <p:anim calcmode="lin" valueType="num">
                                      <p:cBhvr additive="base">
                                        <p:cTn id="19" dur="500" fill="hold"/>
                                        <p:tgtEl>
                                          <p:spTgt spid="10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7">
                                            <p:txEl>
                                              <p:pRg st="3" end="3"/>
                                            </p:txEl>
                                          </p:spTgt>
                                        </p:tgtEl>
                                        <p:attrNameLst>
                                          <p:attrName>style.visibility</p:attrName>
                                        </p:attrNameLst>
                                      </p:cBhvr>
                                      <p:to>
                                        <p:strVal val="visible"/>
                                      </p:to>
                                    </p:set>
                                    <p:anim calcmode="lin" valueType="num">
                                      <p:cBhvr additive="base">
                                        <p:cTn id="25" dur="500" fill="hold"/>
                                        <p:tgtEl>
                                          <p:spTgt spid="10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7">
                                            <p:txEl>
                                              <p:pRg st="4" end="4"/>
                                            </p:txEl>
                                          </p:spTgt>
                                        </p:tgtEl>
                                        <p:attrNameLst>
                                          <p:attrName>style.visibility</p:attrName>
                                        </p:attrNameLst>
                                      </p:cBhvr>
                                      <p:to>
                                        <p:strVal val="visible"/>
                                      </p:to>
                                    </p:set>
                                    <p:anim calcmode="lin" valueType="num">
                                      <p:cBhvr additive="base">
                                        <p:cTn id="31" dur="500" fill="hold"/>
                                        <p:tgtEl>
                                          <p:spTgt spid="10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304800"/>
            <a:ext cx="8001000" cy="1052498"/>
          </a:xfrm>
        </p:spPr>
        <p:txBody>
          <a:bodyPr/>
          <a:lstStyle/>
          <a:p>
            <a:pPr algn="ctr"/>
            <a:r>
              <a:rPr lang="tr-TR" dirty="0" smtClean="0">
                <a:solidFill>
                  <a:schemeClr val="tx1"/>
                </a:solidFill>
                <a:latin typeface="Comic Sans MS" pitchFamily="66" charset="0"/>
              </a:rPr>
              <a:t>Meslek Seçimi Neden Önemlidir?</a:t>
            </a:r>
            <a:endParaRPr lang="tr-TR" dirty="0">
              <a:latin typeface="Arial Black" pitchFamily="34" charset="0"/>
              <a:cs typeface="Times New Roman" pitchFamily="18" charset="0"/>
            </a:endParaRPr>
          </a:p>
        </p:txBody>
      </p:sp>
      <p:sp>
        <p:nvSpPr>
          <p:cNvPr id="5123" name="Rectangle 3"/>
          <p:cNvSpPr>
            <a:spLocks noGrp="1" noChangeArrowheads="1"/>
          </p:cNvSpPr>
          <p:nvPr>
            <p:ph type="body" idx="1"/>
          </p:nvPr>
        </p:nvSpPr>
        <p:spPr>
          <a:xfrm>
            <a:off x="914400" y="2500306"/>
            <a:ext cx="8001000" cy="3857652"/>
          </a:xfrm>
        </p:spPr>
        <p:txBody>
          <a:bodyPr/>
          <a:lstStyle/>
          <a:p>
            <a:pPr>
              <a:buFont typeface="Monotype Sorts"/>
              <a:buNone/>
            </a:pPr>
            <a:r>
              <a:rPr lang="tr-TR" b="1" dirty="0" smtClean="0">
                <a:latin typeface="Comic Sans MS" pitchFamily="66" charset="0"/>
              </a:rPr>
              <a:t>Meslek seçimi, yaşamımızda aldığımız önemli </a:t>
            </a:r>
          </a:p>
          <a:p>
            <a:pPr>
              <a:buFont typeface="Monotype Sorts"/>
              <a:buNone/>
            </a:pPr>
            <a:r>
              <a:rPr lang="tr-TR" b="1" dirty="0" smtClean="0">
                <a:latin typeface="Comic Sans MS" pitchFamily="66" charset="0"/>
              </a:rPr>
              <a:t>kararlardan biridir. Günümüzün büyük bir </a:t>
            </a:r>
          </a:p>
          <a:p>
            <a:pPr>
              <a:buFont typeface="Monotype Sorts"/>
              <a:buNone/>
            </a:pPr>
            <a:r>
              <a:rPr lang="tr-TR" b="1" dirty="0" smtClean="0">
                <a:latin typeface="Comic Sans MS" pitchFamily="66" charset="0"/>
              </a:rPr>
              <a:t>bölümünün iş  ortamında ve işe yönelik </a:t>
            </a:r>
          </a:p>
          <a:p>
            <a:pPr>
              <a:buFont typeface="Monotype Sorts"/>
              <a:buNone/>
            </a:pPr>
            <a:r>
              <a:rPr lang="tr-TR" b="1" dirty="0" smtClean="0">
                <a:latin typeface="Comic Sans MS" pitchFamily="66" charset="0"/>
              </a:rPr>
              <a:t>faaliyetlerle geçtiğini düşünürsek, meslek </a:t>
            </a:r>
          </a:p>
          <a:p>
            <a:pPr>
              <a:buFont typeface="Monotype Sorts"/>
              <a:buNone/>
            </a:pPr>
            <a:r>
              <a:rPr lang="tr-TR" b="1" dirty="0" smtClean="0">
                <a:latin typeface="Comic Sans MS" pitchFamily="66" charset="0"/>
              </a:rPr>
              <a:t>seçiminin ne kadar önemli bir karar olduğunu </a:t>
            </a:r>
          </a:p>
          <a:p>
            <a:pPr>
              <a:buFont typeface="Monotype Sorts"/>
              <a:buNone/>
            </a:pPr>
            <a:r>
              <a:rPr lang="tr-TR" b="1" dirty="0" smtClean="0">
                <a:latin typeface="Comic Sans MS" pitchFamily="66" charset="0"/>
              </a:rPr>
              <a:t>daha iyi anlayabiliriz. </a:t>
            </a:r>
          </a:p>
          <a:p>
            <a:pPr algn="just">
              <a:lnSpc>
                <a:spcPct val="90000"/>
              </a:lnSpc>
              <a:buFont typeface="Wingdings" pitchFamily="2" charset="2"/>
              <a:buNone/>
            </a:pPr>
            <a:endParaRPr lang="tr-TR" dirty="0">
              <a:latin typeface="Arial Black" pitchFamily="34" charset="0"/>
              <a:cs typeface="Times New Roman" pitchFamily="18" charset="0"/>
            </a:endParaRPr>
          </a:p>
        </p:txBody>
      </p:sp>
      <p:sp>
        <p:nvSpPr>
          <p:cNvPr id="4" name="3 Slayt Numarası Yer Tutucusu"/>
          <p:cNvSpPr>
            <a:spLocks noGrp="1"/>
          </p:cNvSpPr>
          <p:nvPr>
            <p:ph type="sldNum" sz="quarter" idx="12"/>
          </p:nvPr>
        </p:nvSpPr>
        <p:spPr/>
        <p:txBody>
          <a:bodyPr/>
          <a:lstStyle/>
          <a:p>
            <a:fld id="{2B9D5DEA-EECE-4BBC-AB57-A281F8848E09}" type="slidenum">
              <a:rPr lang="tr-TR" smtClean="0"/>
              <a:pPr/>
              <a:t>6</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0-#ppt_w/2"/>
                                          </p:val>
                                        </p:tav>
                                        <p:tav tm="100000">
                                          <p:val>
                                            <p:strVal val="#ppt_x"/>
                                          </p:val>
                                        </p:tav>
                                      </p:tavLst>
                                    </p:anim>
                                    <p:anim calcmode="lin" valueType="num">
                                      <p:cBhvr additive="base">
                                        <p:cTn id="8" dur="5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additive="base">
                                        <p:cTn id="19"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anim calcmode="lin" valueType="num">
                                      <p:cBhvr additive="base">
                                        <p:cTn id="25"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3" end="3"/>
                                            </p:txEl>
                                          </p:spTgt>
                                        </p:tgtEl>
                                        <p:attrNameLst>
                                          <p:attrName>style.visibility</p:attrName>
                                        </p:attrNameLst>
                                      </p:cBhvr>
                                      <p:to>
                                        <p:strVal val="visible"/>
                                      </p:to>
                                    </p:set>
                                    <p:anim calcmode="lin" valueType="num">
                                      <p:cBhvr additive="base">
                                        <p:cTn id="31"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123">
                                            <p:txEl>
                                              <p:pRg st="4" end="4"/>
                                            </p:txEl>
                                          </p:spTgt>
                                        </p:tgtEl>
                                        <p:attrNameLst>
                                          <p:attrName>style.visibility</p:attrName>
                                        </p:attrNameLst>
                                      </p:cBhvr>
                                      <p:to>
                                        <p:strVal val="visible"/>
                                      </p:to>
                                    </p:set>
                                    <p:anim calcmode="lin" valueType="num">
                                      <p:cBhvr additive="base">
                                        <p:cTn id="37"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123">
                                            <p:txEl>
                                              <p:pRg st="5" end="5"/>
                                            </p:txEl>
                                          </p:spTgt>
                                        </p:tgtEl>
                                        <p:attrNameLst>
                                          <p:attrName>style.visibility</p:attrName>
                                        </p:attrNameLst>
                                      </p:cBhvr>
                                      <p:to>
                                        <p:strVal val="visible"/>
                                      </p:to>
                                    </p:set>
                                    <p:anim calcmode="lin" valueType="num">
                                      <p:cBhvr additive="base">
                                        <p:cTn id="43"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1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381000"/>
            <a:ext cx="8001000" cy="1447800"/>
          </a:xfrm>
        </p:spPr>
        <p:txBody>
          <a:bodyPr/>
          <a:lstStyle/>
          <a:p>
            <a:r>
              <a:rPr lang="tr-TR" dirty="0" smtClean="0">
                <a:solidFill>
                  <a:schemeClr val="tx1"/>
                </a:solidFill>
                <a:latin typeface="Comic Sans MS" pitchFamily="66" charset="0"/>
              </a:rPr>
              <a:t>Meslek Seçimi Neden Önemlidir?</a:t>
            </a:r>
            <a:r>
              <a:rPr lang="tr-TR" dirty="0">
                <a:cs typeface="Times New Roman" pitchFamily="18" charset="0"/>
              </a:rPr>
              <a:t/>
            </a:r>
            <a:br>
              <a:rPr lang="tr-TR" dirty="0">
                <a:cs typeface="Times New Roman" pitchFamily="18" charset="0"/>
              </a:rPr>
            </a:br>
            <a:endParaRPr lang="tr-TR" dirty="0">
              <a:cs typeface="Times New Roman" pitchFamily="18" charset="0"/>
            </a:endParaRPr>
          </a:p>
        </p:txBody>
      </p:sp>
      <p:sp>
        <p:nvSpPr>
          <p:cNvPr id="6147" name="Rectangle 3"/>
          <p:cNvSpPr>
            <a:spLocks noGrp="1" noChangeArrowheads="1"/>
          </p:cNvSpPr>
          <p:nvPr>
            <p:ph type="body" idx="1"/>
          </p:nvPr>
        </p:nvSpPr>
        <p:spPr>
          <a:xfrm>
            <a:off x="914400" y="2357430"/>
            <a:ext cx="8001000" cy="4214842"/>
          </a:xfrm>
        </p:spPr>
        <p:txBody>
          <a:bodyPr/>
          <a:lstStyle/>
          <a:p>
            <a:pPr>
              <a:buFont typeface="Monotype Sorts"/>
              <a:buNone/>
            </a:pPr>
            <a:r>
              <a:rPr lang="tr-TR" sz="2000" dirty="0" smtClean="0">
                <a:latin typeface="Comic Sans MS" pitchFamily="66" charset="0"/>
              </a:rPr>
              <a:t>Meslek seçimi sadece ne iş yapılacağı ile değil aynı zamanda </a:t>
            </a:r>
          </a:p>
          <a:p>
            <a:pPr>
              <a:buFont typeface="Monotype Sorts"/>
              <a:buNone/>
            </a:pPr>
            <a:r>
              <a:rPr lang="tr-TR" sz="2000" dirty="0" smtClean="0">
                <a:latin typeface="Comic Sans MS" pitchFamily="66" charset="0"/>
              </a:rPr>
              <a:t>nasıl bir yaşam sürüleceği ile de ilgilidir.  </a:t>
            </a:r>
          </a:p>
          <a:p>
            <a:pPr>
              <a:buFont typeface="Monotype Sorts"/>
              <a:buNone/>
            </a:pPr>
            <a:endParaRPr lang="tr-TR" sz="2000" dirty="0" smtClean="0">
              <a:latin typeface="Comic Sans MS" pitchFamily="66" charset="0"/>
            </a:endParaRPr>
          </a:p>
          <a:p>
            <a:pPr>
              <a:buFont typeface="Monotype Sorts"/>
              <a:buNone/>
            </a:pPr>
            <a:r>
              <a:rPr lang="tr-TR" sz="2000" dirty="0" smtClean="0">
                <a:latin typeface="Comic Sans MS" pitchFamily="66" charset="0"/>
              </a:rPr>
              <a:t>Bireyin seçtiği meslek gelecekteki yaşam standardını, tarzını ve </a:t>
            </a:r>
          </a:p>
          <a:p>
            <a:pPr>
              <a:buFont typeface="Monotype Sorts"/>
              <a:buNone/>
            </a:pPr>
            <a:r>
              <a:rPr lang="tr-TR" sz="2000" dirty="0" smtClean="0">
                <a:latin typeface="Comic Sans MS" pitchFamily="66" charset="0"/>
              </a:rPr>
              <a:t>sosyal yaşantılarını belirleyici bir rol oynamaktadır.</a:t>
            </a:r>
          </a:p>
          <a:p>
            <a:pPr>
              <a:buFont typeface="Monotype Sorts"/>
              <a:buNone/>
            </a:pPr>
            <a:endParaRPr lang="tr-TR" sz="2000" dirty="0" smtClean="0">
              <a:latin typeface="Comic Sans MS" pitchFamily="66" charset="0"/>
            </a:endParaRPr>
          </a:p>
          <a:p>
            <a:pPr>
              <a:buFont typeface="Monotype Sorts"/>
              <a:buNone/>
            </a:pPr>
            <a:r>
              <a:rPr lang="tr-TR" sz="2000" dirty="0" smtClean="0">
                <a:latin typeface="Comic Sans MS" pitchFamily="66" charset="0"/>
              </a:rPr>
              <a:t>Bu nedenle meslek seçimi ile ilgili vereceğimiz karar bir anlamda </a:t>
            </a:r>
          </a:p>
          <a:p>
            <a:pPr>
              <a:buFont typeface="Monotype Sorts"/>
              <a:buNone/>
            </a:pPr>
            <a:r>
              <a:rPr lang="tr-TR" sz="2000" dirty="0" smtClean="0">
                <a:latin typeface="Comic Sans MS" pitchFamily="66" charset="0"/>
              </a:rPr>
              <a:t>geleceğimizle ilgili vereceğimiz önemli bir karardır.</a:t>
            </a:r>
          </a:p>
          <a:p>
            <a:pPr algn="just">
              <a:buNone/>
            </a:pPr>
            <a:endParaRPr lang="tr-TR" dirty="0"/>
          </a:p>
        </p:txBody>
      </p:sp>
      <p:sp>
        <p:nvSpPr>
          <p:cNvPr id="4" name="3 Slayt Numarası Yer Tutucusu"/>
          <p:cNvSpPr>
            <a:spLocks noGrp="1"/>
          </p:cNvSpPr>
          <p:nvPr>
            <p:ph type="sldNum" sz="quarter" idx="12"/>
          </p:nvPr>
        </p:nvSpPr>
        <p:spPr/>
        <p:txBody>
          <a:bodyPr/>
          <a:lstStyle/>
          <a:p>
            <a:fld id="{2B9D5DEA-EECE-4BBC-AB57-A281F8848E09}" type="slidenum">
              <a:rPr lang="tr-TR" smtClean="0"/>
              <a:pPr/>
              <a:t>7</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0-#ppt_w/2"/>
                                          </p:val>
                                        </p:tav>
                                        <p:tav tm="100000">
                                          <p:val>
                                            <p:strVal val="#ppt_x"/>
                                          </p:val>
                                        </p:tav>
                                      </p:tavLst>
                                    </p:anim>
                                    <p:anim calcmode="lin" valueType="num">
                                      <p:cBhvr additive="base">
                                        <p:cTn id="8" dur="500" fill="hold"/>
                                        <p:tgtEl>
                                          <p:spTgt spid="61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additive="base">
                                        <p:cTn id="13"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1" end="1"/>
                                            </p:txEl>
                                          </p:spTgt>
                                        </p:tgtEl>
                                        <p:attrNameLst>
                                          <p:attrName>style.visibility</p:attrName>
                                        </p:attrNameLst>
                                      </p:cBhvr>
                                      <p:to>
                                        <p:strVal val="visible"/>
                                      </p:to>
                                    </p:set>
                                    <p:anim calcmode="lin" valueType="num">
                                      <p:cBhvr additive="base">
                                        <p:cTn id="19"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 calcmode="lin" valueType="num">
                                      <p:cBhvr additive="base">
                                        <p:cTn id="37"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147">
                                            <p:txEl>
                                              <p:pRg st="7" end="7"/>
                                            </p:txEl>
                                          </p:spTgt>
                                        </p:tgtEl>
                                        <p:attrNameLst>
                                          <p:attrName>style.visibility</p:attrName>
                                        </p:attrNameLst>
                                      </p:cBhvr>
                                      <p:to>
                                        <p:strVal val="visible"/>
                                      </p:to>
                                    </p:set>
                                    <p:anim calcmode="lin" valueType="num">
                                      <p:cBhvr additive="base">
                                        <p:cTn id="43"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4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tr-TR" dirty="0" smtClean="0">
                <a:solidFill>
                  <a:schemeClr val="tx1"/>
                </a:solidFill>
                <a:latin typeface="Comic Sans MS" pitchFamily="66" charset="0"/>
              </a:rPr>
              <a:t>Neden Bir İşte Çalışırız?</a:t>
            </a:r>
            <a:endParaRPr lang="tr-TR" dirty="0"/>
          </a:p>
        </p:txBody>
      </p:sp>
      <p:sp>
        <p:nvSpPr>
          <p:cNvPr id="7171" name="Rectangle 3"/>
          <p:cNvSpPr>
            <a:spLocks noGrp="1" noChangeArrowheads="1"/>
          </p:cNvSpPr>
          <p:nvPr>
            <p:ph type="body" idx="1"/>
          </p:nvPr>
        </p:nvSpPr>
        <p:spPr>
          <a:xfrm>
            <a:off x="914400" y="3048000"/>
            <a:ext cx="8001000" cy="3810000"/>
          </a:xfrm>
        </p:spPr>
        <p:txBody>
          <a:bodyPr/>
          <a:lstStyle/>
          <a:p>
            <a:pPr>
              <a:buFont typeface="Monotype Sorts"/>
              <a:buNone/>
            </a:pPr>
            <a:r>
              <a:rPr lang="tr-TR" sz="2000" dirty="0" smtClean="0">
                <a:latin typeface="Comic Sans MS" pitchFamily="66" charset="0"/>
              </a:rPr>
              <a:t>Bir meslek seçmemizin ve bir işte çalışmamızın pek çok nedeni </a:t>
            </a:r>
          </a:p>
          <a:p>
            <a:pPr>
              <a:buFont typeface="Monotype Sorts"/>
              <a:buNone/>
            </a:pPr>
            <a:r>
              <a:rPr lang="tr-TR" sz="2000" dirty="0" smtClean="0">
                <a:latin typeface="Comic Sans MS" pitchFamily="66" charset="0"/>
              </a:rPr>
              <a:t>bulunmaktadır. Bunlardan bazıları şunlardır; </a:t>
            </a:r>
            <a:br>
              <a:rPr lang="tr-TR" sz="2000" dirty="0" smtClean="0">
                <a:latin typeface="Comic Sans MS" pitchFamily="66" charset="0"/>
              </a:rPr>
            </a:br>
            <a:endParaRPr lang="tr-TR" sz="2000" dirty="0" smtClean="0">
              <a:latin typeface="Comic Sans MS" pitchFamily="66" charset="0"/>
            </a:endParaRPr>
          </a:p>
          <a:p>
            <a:pPr>
              <a:buClrTx/>
              <a:buFont typeface="Wingdings" pitchFamily="2" charset="2"/>
              <a:buChar char="ü"/>
            </a:pPr>
            <a:r>
              <a:rPr lang="tr-TR" sz="2000" u="sng" dirty="0" smtClean="0">
                <a:latin typeface="Comic Sans MS" pitchFamily="66" charset="0"/>
              </a:rPr>
              <a:t>Yaşamımızı sürdürebilmek için, gerekli geliri kazanmak için;</a:t>
            </a:r>
            <a:r>
              <a:rPr lang="tr-TR" sz="2000" dirty="0" smtClean="0">
                <a:latin typeface="Comic Sans MS" pitchFamily="66" charset="0"/>
              </a:rPr>
              <a:t/>
            </a:r>
            <a:br>
              <a:rPr lang="tr-TR" sz="2000" dirty="0" smtClean="0">
                <a:latin typeface="Comic Sans MS" pitchFamily="66" charset="0"/>
              </a:rPr>
            </a:br>
            <a:endParaRPr lang="tr-TR" sz="2000" dirty="0" smtClean="0">
              <a:latin typeface="Comic Sans MS" pitchFamily="66" charset="0"/>
            </a:endParaRPr>
          </a:p>
          <a:p>
            <a:pPr>
              <a:buFont typeface="Monotype Sorts"/>
              <a:buNone/>
            </a:pPr>
            <a:r>
              <a:rPr lang="tr-TR" sz="2000" dirty="0" smtClean="0">
                <a:latin typeface="Comic Sans MS" pitchFamily="66" charset="0"/>
              </a:rPr>
              <a:t>Mesleğimizden elde ettiğimiz gelir bizim nerede oturacağımız, </a:t>
            </a:r>
          </a:p>
          <a:p>
            <a:pPr>
              <a:buFont typeface="Monotype Sorts"/>
              <a:buNone/>
            </a:pPr>
            <a:r>
              <a:rPr lang="tr-TR" sz="2000" dirty="0" smtClean="0">
                <a:latin typeface="Comic Sans MS" pitchFamily="66" charset="0"/>
              </a:rPr>
              <a:t>nasıl giyineceğimiz, nasıl bir sağlık hizmeti alacağımız gibi birçok </a:t>
            </a:r>
          </a:p>
          <a:p>
            <a:pPr>
              <a:buFont typeface="Monotype Sorts"/>
              <a:buNone/>
            </a:pPr>
            <a:r>
              <a:rPr lang="tr-TR" sz="2000" dirty="0" smtClean="0">
                <a:latin typeface="Comic Sans MS" pitchFamily="66" charset="0"/>
              </a:rPr>
              <a:t>alanda yaşamımızı etkiler.</a:t>
            </a:r>
          </a:p>
          <a:p>
            <a:pPr algn="just">
              <a:buNone/>
            </a:pPr>
            <a:endParaRPr lang="tr-TR" dirty="0"/>
          </a:p>
        </p:txBody>
      </p:sp>
      <p:sp>
        <p:nvSpPr>
          <p:cNvPr id="4" name="3 Slayt Numarası Yer Tutucusu"/>
          <p:cNvSpPr>
            <a:spLocks noGrp="1"/>
          </p:cNvSpPr>
          <p:nvPr>
            <p:ph type="sldNum" sz="quarter" idx="12"/>
          </p:nvPr>
        </p:nvSpPr>
        <p:spPr/>
        <p:txBody>
          <a:bodyPr/>
          <a:lstStyle/>
          <a:p>
            <a:fld id="{2B9D5DEA-EECE-4BBC-AB57-A281F8848E09}" type="slidenum">
              <a:rPr lang="tr-TR" smtClean="0"/>
              <a:pPr/>
              <a:t>8</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0-#ppt_w/2"/>
                                          </p:val>
                                        </p:tav>
                                        <p:tav tm="100000">
                                          <p:val>
                                            <p:strVal val="#ppt_x"/>
                                          </p:val>
                                        </p:tav>
                                      </p:tavLst>
                                    </p:anim>
                                    <p:anim calcmode="lin" valueType="num">
                                      <p:cBhvr additive="base">
                                        <p:cTn id="8" dur="500" fill="hold"/>
                                        <p:tgtEl>
                                          <p:spTgt spid="71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 calcmode="lin" valueType="num">
                                      <p:cBhvr additive="base">
                                        <p:cTn id="13"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1" end="1"/>
                                            </p:txEl>
                                          </p:spTgt>
                                        </p:tgtEl>
                                        <p:attrNameLst>
                                          <p:attrName>style.visibility</p:attrName>
                                        </p:attrNameLst>
                                      </p:cBhvr>
                                      <p:to>
                                        <p:strVal val="visible"/>
                                      </p:to>
                                    </p:set>
                                    <p:anim calcmode="lin" valueType="num">
                                      <p:cBhvr additive="base">
                                        <p:cTn id="19"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 calcmode="lin" valueType="num">
                                      <p:cBhvr additive="base">
                                        <p:cTn id="25"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71">
                                            <p:txEl>
                                              <p:pRg st="3" end="3"/>
                                            </p:txEl>
                                          </p:spTgt>
                                        </p:tgtEl>
                                        <p:attrNameLst>
                                          <p:attrName>style.visibility</p:attrName>
                                        </p:attrNameLst>
                                      </p:cBhvr>
                                      <p:to>
                                        <p:strVal val="visible"/>
                                      </p:to>
                                    </p:set>
                                    <p:anim calcmode="lin" valueType="num">
                                      <p:cBhvr additive="base">
                                        <p:cTn id="31"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171">
                                            <p:txEl>
                                              <p:pRg st="4" end="4"/>
                                            </p:txEl>
                                          </p:spTgt>
                                        </p:tgtEl>
                                        <p:attrNameLst>
                                          <p:attrName>style.visibility</p:attrName>
                                        </p:attrNameLst>
                                      </p:cBhvr>
                                      <p:to>
                                        <p:strVal val="visible"/>
                                      </p:to>
                                    </p:set>
                                    <p:anim calcmode="lin" valueType="num">
                                      <p:cBhvr additive="base">
                                        <p:cTn id="37"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171">
                                            <p:txEl>
                                              <p:pRg st="5" end="5"/>
                                            </p:txEl>
                                          </p:spTgt>
                                        </p:tgtEl>
                                        <p:attrNameLst>
                                          <p:attrName>style.visibility</p:attrName>
                                        </p:attrNameLst>
                                      </p:cBhvr>
                                      <p:to>
                                        <p:strVal val="visible"/>
                                      </p:to>
                                    </p:set>
                                    <p:anim calcmode="lin" valueType="num">
                                      <p:cBhvr additive="base">
                                        <p:cTn id="43" dur="5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17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p:txBody>
          <a:bodyPr/>
          <a:lstStyle/>
          <a:p>
            <a:pPr>
              <a:buFont typeface="Wingdings" pitchFamily="2" charset="2"/>
              <a:buChar char="ü"/>
              <a:defRPr/>
            </a:pPr>
            <a:r>
              <a:rPr lang="tr-TR" sz="2000" u="sng" dirty="0" smtClean="0">
                <a:latin typeface="Comic Sans MS" pitchFamily="66" charset="0"/>
              </a:rPr>
              <a:t>Kişisel gelişimimiz için, </a:t>
            </a:r>
            <a:r>
              <a:rPr lang="tr-TR" sz="2000" dirty="0" smtClean="0">
                <a:latin typeface="Comic Sans MS" pitchFamily="66" charset="0"/>
              </a:rPr>
              <a:t/>
            </a:r>
            <a:br>
              <a:rPr lang="tr-TR" sz="2000" dirty="0" smtClean="0">
                <a:latin typeface="Comic Sans MS" pitchFamily="66" charset="0"/>
              </a:rPr>
            </a:br>
            <a:endParaRPr lang="tr-TR" sz="2000" dirty="0" smtClean="0">
              <a:latin typeface="Comic Sans MS" pitchFamily="66" charset="0"/>
            </a:endParaRPr>
          </a:p>
          <a:p>
            <a:pPr>
              <a:buFont typeface="Monotype Sorts"/>
              <a:buNone/>
              <a:defRPr/>
            </a:pPr>
            <a:r>
              <a:rPr lang="tr-TR" sz="2000" dirty="0" smtClean="0">
                <a:latin typeface="Comic Sans MS" pitchFamily="66" charset="0"/>
              </a:rPr>
              <a:t>Mesleğimiz, ilgilerimiz ve değerlerimiz doğrultusunda </a:t>
            </a:r>
          </a:p>
          <a:p>
            <a:pPr>
              <a:buFont typeface="Monotype Sorts"/>
              <a:buNone/>
              <a:defRPr/>
            </a:pPr>
            <a:r>
              <a:rPr lang="tr-TR" sz="2000" dirty="0" smtClean="0">
                <a:latin typeface="Comic Sans MS" pitchFamily="66" charset="0"/>
              </a:rPr>
              <a:t>yeteneklerimizi kullanarak kendimizi geliştirmemizi ve özgüven </a:t>
            </a:r>
          </a:p>
          <a:p>
            <a:pPr>
              <a:buFont typeface="Monotype Sorts"/>
              <a:buNone/>
              <a:defRPr/>
            </a:pPr>
            <a:r>
              <a:rPr lang="tr-TR" sz="2000" dirty="0" smtClean="0">
                <a:latin typeface="Comic Sans MS" pitchFamily="66" charset="0"/>
              </a:rPr>
              <a:t>sahibi olmamızı sağlar.</a:t>
            </a:r>
          </a:p>
          <a:p>
            <a:pPr>
              <a:buFont typeface="Monotype Sorts"/>
              <a:buNone/>
              <a:defRPr/>
            </a:pPr>
            <a:endParaRPr lang="tr-TR" sz="2000" dirty="0" smtClean="0">
              <a:latin typeface="Comic Sans MS" pitchFamily="66" charset="0"/>
            </a:endParaRPr>
          </a:p>
          <a:p>
            <a:pPr marL="457200" indent="-457200">
              <a:buClrTx/>
              <a:buFont typeface="Wingdings" pitchFamily="2" charset="2"/>
              <a:buChar char="ü"/>
              <a:defRPr/>
            </a:pPr>
            <a:r>
              <a:rPr lang="tr-TR" sz="2000" u="sng" dirty="0" smtClean="0">
                <a:latin typeface="Comic Sans MS" pitchFamily="66" charset="0"/>
              </a:rPr>
              <a:t>Bireysel kimliğe sahip olmak için, </a:t>
            </a:r>
            <a:r>
              <a:rPr lang="tr-TR" sz="2000" dirty="0" smtClean="0">
                <a:latin typeface="Comic Sans MS" pitchFamily="66" charset="0"/>
              </a:rPr>
              <a:t/>
            </a:r>
            <a:br>
              <a:rPr lang="tr-TR" sz="2000" dirty="0" smtClean="0">
                <a:latin typeface="Comic Sans MS" pitchFamily="66" charset="0"/>
              </a:rPr>
            </a:br>
            <a:endParaRPr lang="tr-TR" sz="2000" dirty="0" smtClean="0">
              <a:latin typeface="Comic Sans MS" pitchFamily="66" charset="0"/>
            </a:endParaRPr>
          </a:p>
          <a:p>
            <a:pPr marL="457200" indent="-457200">
              <a:buClrTx/>
              <a:buFont typeface="Monotype Sorts"/>
              <a:buNone/>
              <a:defRPr/>
            </a:pPr>
            <a:r>
              <a:rPr lang="tr-TR" sz="2000" dirty="0" smtClean="0">
                <a:latin typeface="Comic Sans MS" pitchFamily="66" charset="0"/>
              </a:rPr>
              <a:t>Mesleğimiz ben kimim ve ne iş yapıyorum sorularına cevap </a:t>
            </a:r>
          </a:p>
          <a:p>
            <a:pPr marL="457200" indent="-457200">
              <a:buClrTx/>
              <a:buFont typeface="Monotype Sorts"/>
              <a:buNone/>
              <a:defRPr/>
            </a:pPr>
            <a:r>
              <a:rPr lang="tr-TR" sz="2000" dirty="0" smtClean="0">
                <a:latin typeface="Comic Sans MS" pitchFamily="66" charset="0"/>
              </a:rPr>
              <a:t>bularak bireysel bir kimlik oluşturmamızı sağlar.</a:t>
            </a:r>
          </a:p>
          <a:p>
            <a:endParaRPr lang="tr-TR" dirty="0"/>
          </a:p>
        </p:txBody>
      </p:sp>
      <p:sp>
        <p:nvSpPr>
          <p:cNvPr id="3" name="2 Slayt Numarası Yer Tutucusu"/>
          <p:cNvSpPr>
            <a:spLocks noGrp="1"/>
          </p:cNvSpPr>
          <p:nvPr>
            <p:ph type="sldNum" sz="quarter" idx="12"/>
          </p:nvPr>
        </p:nvSpPr>
        <p:spPr/>
        <p:txBody>
          <a:bodyPr/>
          <a:lstStyle/>
          <a:p>
            <a:fld id="{2B9D5DEA-EECE-4BBC-AB57-A281F8848E09}" type="slidenum">
              <a:rPr lang="tr-TR" smtClean="0"/>
              <a:pPr/>
              <a:t>9</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anim calcmode="lin" valueType="num">
                                      <p:cBhvr additive="base">
                                        <p:cTn id="31" dur="500" fill="hold"/>
                                        <p:tgtEl>
                                          <p:spTgt spid="819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195">
                                            <p:txEl>
                                              <p:pRg st="6" end="6"/>
                                            </p:txEl>
                                          </p:spTgt>
                                        </p:tgtEl>
                                        <p:attrNameLst>
                                          <p:attrName>style.visibility</p:attrName>
                                        </p:attrNameLst>
                                      </p:cBhvr>
                                      <p:to>
                                        <p:strVal val="visible"/>
                                      </p:to>
                                    </p:set>
                                    <p:anim calcmode="lin" valueType="num">
                                      <p:cBhvr additive="base">
                                        <p:cTn id="37" dur="500" fill="hold"/>
                                        <p:tgtEl>
                                          <p:spTgt spid="819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19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195">
                                            <p:txEl>
                                              <p:pRg st="7" end="7"/>
                                            </p:txEl>
                                          </p:spTgt>
                                        </p:tgtEl>
                                        <p:attrNameLst>
                                          <p:attrName>style.visibility</p:attrName>
                                        </p:attrNameLst>
                                      </p:cBhvr>
                                      <p:to>
                                        <p:strVal val="visible"/>
                                      </p:to>
                                    </p:set>
                                    <p:anim calcmode="lin" valueType="num">
                                      <p:cBhvr additive="base">
                                        <p:cTn id="43" dur="500" fill="hold"/>
                                        <p:tgtEl>
                                          <p:spTgt spid="8195">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19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theme/theme1.xml><?xml version="1.0" encoding="utf-8"?>
<a:theme xmlns:a="http://schemas.openxmlformats.org/drawingml/2006/main" name="Kapsüller">
  <a:themeElements>
    <a:clrScheme name="Kapsüller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Kapsüller">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Kapsüller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Kapsüller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Kapsüller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Kapsüller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Designs\Kapsüller.pot</Template>
  <TotalTime>123</TotalTime>
  <Words>1969</Words>
  <Application>Microsoft PowerPoint</Application>
  <PresentationFormat>Ekran Gösterisi (4:3)</PresentationFormat>
  <Paragraphs>194</Paragraphs>
  <Slides>25</Slides>
  <Notes>4</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Kapsüller</vt:lpstr>
      <vt:lpstr>MESLEK SEÇİMİ</vt:lpstr>
      <vt:lpstr>Slayt 2</vt:lpstr>
      <vt:lpstr>Slayt 3</vt:lpstr>
      <vt:lpstr>Slayt 4</vt:lpstr>
      <vt:lpstr>Slayt 5</vt:lpstr>
      <vt:lpstr>Meslek Seçimi Neden Önemlidir?</vt:lpstr>
      <vt:lpstr>Meslek Seçimi Neden Önemlidir? </vt:lpstr>
      <vt:lpstr>Neden Bir İşte Çalışırız?</vt:lpstr>
      <vt:lpstr>Slayt 9</vt:lpstr>
      <vt:lpstr>Slayt 10</vt:lpstr>
      <vt:lpstr>                                 Meslek Seçiminde  Göz Önünde Bulundurulması  Gereken Faktörler Nelerdir?</vt:lpstr>
      <vt:lpstr>Slayt 12</vt:lpstr>
      <vt:lpstr>                                       Meslek Seçimini Etkileyen Faktörler Nelerdir? </vt:lpstr>
      <vt:lpstr>Slayt 14</vt:lpstr>
      <vt:lpstr>Slayt 15</vt:lpstr>
      <vt:lpstr>Slayt 16</vt:lpstr>
      <vt:lpstr>Slayt 17</vt:lpstr>
      <vt:lpstr>Slayt 18</vt:lpstr>
      <vt:lpstr>Slayt 19</vt:lpstr>
      <vt:lpstr>Slayt 20</vt:lpstr>
      <vt:lpstr>Slayt 21</vt:lpstr>
      <vt:lpstr>Slayt 22</vt:lpstr>
      <vt:lpstr>MESLEKLER HAKKINDA BİLGİ EDİNİRKEN;</vt:lpstr>
      <vt:lpstr>Slayt 24</vt:lpstr>
      <vt:lpstr>Slayt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MOTİVASYON</dc:title>
  <dc:creator>pc</dc:creator>
  <cp:lastModifiedBy>Hacıbektaş</cp:lastModifiedBy>
  <cp:revision>37</cp:revision>
  <dcterms:created xsi:type="dcterms:W3CDTF">2008-11-20T08:23:54Z</dcterms:created>
  <dcterms:modified xsi:type="dcterms:W3CDTF">2015-11-04T12:38:42Z</dcterms:modified>
</cp:coreProperties>
</file>