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30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9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64514" name="Rectangle 2"/>
          <p:cNvSpPr>
            <a:spLocks noGrp="1" noChangeArrowheads="1"/>
          </p:cNvSpPr>
          <p:nvPr>
            <p:ph type="ctrTitle" sz="quarter"/>
          </p:nvPr>
        </p:nvSpPr>
        <p:spPr>
          <a:xfrm>
            <a:off x="685800" y="1676400"/>
            <a:ext cx="7772400" cy="1828800"/>
          </a:xfrm>
        </p:spPr>
        <p:txBody>
          <a:bodyPr/>
          <a:lstStyle>
            <a:lvl1pPr>
              <a:defRPr/>
            </a:lvl1pPr>
          </a:lstStyle>
          <a:p>
            <a:r>
              <a:rPr lang="tr-TR"/>
              <a:t>Asıl başlık stili için tıklatın</a:t>
            </a:r>
          </a:p>
        </p:txBody>
      </p:sp>
      <p:sp>
        <p:nvSpPr>
          <p:cNvPr id="6451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4516" name="Rectangle 4"/>
          <p:cNvSpPr>
            <a:spLocks noGrp="1" noChangeArrowheads="1"/>
          </p:cNvSpPr>
          <p:nvPr>
            <p:ph type="dt" sz="quarter" idx="2"/>
          </p:nvPr>
        </p:nvSpPr>
        <p:spPr/>
        <p:txBody>
          <a:bodyPr/>
          <a:lstStyle>
            <a:lvl1pPr>
              <a:defRPr/>
            </a:lvl1pPr>
          </a:lstStyle>
          <a:p>
            <a:endParaRPr lang="tr-TR"/>
          </a:p>
        </p:txBody>
      </p:sp>
      <p:sp>
        <p:nvSpPr>
          <p:cNvPr id="64517" name="Rectangle 5"/>
          <p:cNvSpPr>
            <a:spLocks noGrp="1" noChangeArrowheads="1"/>
          </p:cNvSpPr>
          <p:nvPr>
            <p:ph type="ftr" sz="quarter" idx="3"/>
          </p:nvPr>
        </p:nvSpPr>
        <p:spPr/>
        <p:txBody>
          <a:bodyPr/>
          <a:lstStyle>
            <a:lvl1pPr>
              <a:defRPr/>
            </a:lvl1pPr>
          </a:lstStyle>
          <a:p>
            <a:endParaRPr lang="tr-TR"/>
          </a:p>
        </p:txBody>
      </p:sp>
      <p:sp>
        <p:nvSpPr>
          <p:cNvPr id="64518" name="Rectangle 6"/>
          <p:cNvSpPr>
            <a:spLocks noGrp="1" noChangeArrowheads="1"/>
          </p:cNvSpPr>
          <p:nvPr>
            <p:ph type="sldNum" sz="quarter" idx="4"/>
          </p:nvPr>
        </p:nvSpPr>
        <p:spPr/>
        <p:txBody>
          <a:bodyPr/>
          <a:lstStyle>
            <a:lvl1pPr>
              <a:defRPr/>
            </a:lvl1pPr>
          </a:lstStyle>
          <a:p>
            <a:fld id="{EA049B8D-5BFE-42A7-9CF3-841125C2C175}"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8CD1FFD8-2A54-4316-9F8E-F43D2B2F4E5F}"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381000"/>
            <a:ext cx="2057400"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381000"/>
            <a:ext cx="60198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1B5B379E-2C0F-4E7D-A34D-D3FD9D1E3B2A}"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81000"/>
            <a:ext cx="8229600" cy="1371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812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259EDFE9-6652-42A1-924E-D3A2C047D807}"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F9261558-6ED1-4C8B-8B4B-30FA029BB015}"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09FA8708-3B27-4703-8692-66DDA65CB3BE}"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B48F751-CA7D-466E-8300-D47DC8C88CE7}"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FA51274C-CCF9-4DBB-A9A0-71CF105DEE45}"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F74D6181-6FC7-4210-B1ED-F85DEF7BCEC1}"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AB882824-A3D4-483B-9525-226ED9A3FBF3}"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FE19410C-D2FC-4A12-A9E6-A34AB614D9BE}"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8708FDCE-6919-423B-A2C8-D00286CE92A5}"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6349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FFFFFF"/>
                  </a:outerShdw>
                </a:effectLst>
                <a:latin typeface="Arial" charset="0"/>
              </a:defRPr>
            </a:lvl1pPr>
          </a:lstStyle>
          <a:p>
            <a:endParaRPr lang="tr-TR"/>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FFFFFF"/>
                  </a:outerShdw>
                </a:effectLst>
                <a:latin typeface="Arial" charset="0"/>
              </a:defRPr>
            </a:lvl1pPr>
          </a:lstStyle>
          <a:p>
            <a:endParaRPr lang="tr-TR"/>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FFFFFF"/>
                  </a:outerShdw>
                </a:effectLst>
                <a:latin typeface="Arial" charset="0"/>
              </a:defRPr>
            </a:lvl1pPr>
          </a:lstStyle>
          <a:p>
            <a:fld id="{629F13C2-97A4-4493-856C-4EDF2A94ACC4}"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tr-TR"/>
          </a:p>
        </p:txBody>
      </p:sp>
      <p:sp>
        <p:nvSpPr>
          <p:cNvPr id="89091" name="Rectangle 3"/>
          <p:cNvSpPr>
            <a:spLocks noGrp="1" noChangeArrowheads="1"/>
          </p:cNvSpPr>
          <p:nvPr>
            <p:ph type="body" idx="1"/>
          </p:nvPr>
        </p:nvSpPr>
        <p:spPr/>
        <p:txBody>
          <a:bodyPr/>
          <a:lstStyle/>
          <a:p>
            <a:pPr algn="ctr">
              <a:buFont typeface="Wingdings" pitchFamily="2" charset="2"/>
              <a:buNone/>
            </a:pPr>
            <a:r>
              <a:rPr lang="tr-TR" sz="8000" b="1">
                <a:solidFill>
                  <a:srgbClr val="FF3399"/>
                </a:solidFill>
                <a:effectLst>
                  <a:outerShdw blurRad="38100" dist="38100" dir="2700000" algn="tl">
                    <a:srgbClr val="000000"/>
                  </a:outerShdw>
                </a:effectLst>
                <a:latin typeface="Comic Sans MS" pitchFamily="66" charset="0"/>
              </a:rPr>
              <a:t>ÖZGÜVEN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1267" name="Rectangle 3"/>
          <p:cNvSpPr>
            <a:spLocks noGrp="1" noChangeArrowheads="1"/>
          </p:cNvSpPr>
          <p:nvPr>
            <p:ph type="body" idx="1"/>
          </p:nvPr>
        </p:nvSpPr>
        <p:spPr/>
        <p:txBody>
          <a:bodyPr/>
          <a:lstStyle/>
          <a:p>
            <a:pPr>
              <a:lnSpc>
                <a:spcPct val="90000"/>
              </a:lnSpc>
            </a:pPr>
            <a:r>
              <a:rPr lang="tr-TR">
                <a:latin typeface="Arial" charset="0"/>
              </a:rPr>
              <a:t>Her yeni deneyime yeni bir öğrenme fırsatı olarak bakabilmek.Asıl olan kazanmak yahut kaybetmek değil! Ancak bu şekilde yeni fırsatlarla karşılaşabiliriz ve kendimizi olduğumuz gibi kabul edebiliriz. Aksi taktirde, her fırsat açılmamış bir kutu olarak içimizde kalacak; dolayısıyla doğrudan başarısızlıkla sonuçlanıp, kişisel gelişimimizi engelleyecektir.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2291" name="Rectangle 3"/>
          <p:cNvSpPr>
            <a:spLocks noGrp="1" noChangeArrowheads="1"/>
          </p:cNvSpPr>
          <p:nvPr>
            <p:ph type="body" sz="half" idx="1"/>
          </p:nvPr>
        </p:nvSpPr>
        <p:spPr>
          <a:xfrm>
            <a:off x="457200" y="1981200"/>
            <a:ext cx="7786688" cy="871538"/>
          </a:xfrm>
        </p:spPr>
        <p:txBody>
          <a:bodyPr/>
          <a:lstStyle/>
          <a:p>
            <a:r>
              <a:rPr lang="tr-TR" sz="4500" b="1"/>
              <a:t>İç konuşma yapmak:</a:t>
            </a:r>
            <a:r>
              <a:rPr lang="tr-TR" sz="4500"/>
              <a:t> </a:t>
            </a:r>
          </a:p>
        </p:txBody>
      </p:sp>
      <p:pic>
        <p:nvPicPr>
          <p:cNvPr id="12292" name="Picture 4" descr="MMj02347630000[1]"/>
          <p:cNvPicPr>
            <a:picLocks noChangeAspect="1" noChangeArrowheads="1" noCrop="1"/>
          </p:cNvPicPr>
          <p:nvPr>
            <p:ph sz="half" idx="2"/>
          </p:nvPr>
        </p:nvPicPr>
        <p:blipFill>
          <a:blip r:embed="rId2"/>
          <a:srcRect/>
          <a:stretch>
            <a:fillRect/>
          </a:stretch>
        </p:blipFill>
        <p:spPr>
          <a:xfrm>
            <a:off x="3059113" y="2997200"/>
            <a:ext cx="2728912" cy="2952750"/>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3315" name="Rectangle 3"/>
          <p:cNvSpPr>
            <a:spLocks noGrp="1" noChangeArrowheads="1"/>
          </p:cNvSpPr>
          <p:nvPr>
            <p:ph type="body" idx="1"/>
          </p:nvPr>
        </p:nvSpPr>
        <p:spPr/>
        <p:txBody>
          <a:bodyPr/>
          <a:lstStyle/>
          <a:p>
            <a:r>
              <a:rPr lang="tr-TR" sz="2800">
                <a:latin typeface="Arial" charset="0"/>
              </a:rPr>
              <a:t>İç konuşma yaparak olumsuz varsayımlarımızla başa çıkabiliriz. Kendimize haksızlık ettiğimiz bu durumlarda, “dur bakalım, o kadar da değil” diyerek daha olumlu varsayımlar üretmeliyiz. Örneğin, herhangi bir şeyin mükemmel olmasını beklediğimiz bir durumda , herşeyi mükemmel yapamayacağımızı, önemli olanın elimizden geldiği kadarını en iyi şekilde yapmaya çalışmak olduğunu kendimize hatırlamak harika bir fikirdir.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4339" name="Rectangle 3"/>
          <p:cNvSpPr>
            <a:spLocks noGrp="1" noChangeArrowheads="1"/>
          </p:cNvSpPr>
          <p:nvPr>
            <p:ph type="body" sz="half" idx="1"/>
          </p:nvPr>
        </p:nvSpPr>
        <p:spPr>
          <a:xfrm>
            <a:off x="457200" y="1981200"/>
            <a:ext cx="7931150" cy="800100"/>
          </a:xfrm>
        </p:spPr>
        <p:txBody>
          <a:bodyPr/>
          <a:lstStyle/>
          <a:p>
            <a:r>
              <a:rPr lang="tr-TR" sz="3700" b="1"/>
              <a:t>Kişisel değerlendirme yapmak:</a:t>
            </a:r>
            <a:r>
              <a:rPr lang="tr-TR" sz="3700"/>
              <a:t> </a:t>
            </a:r>
          </a:p>
        </p:txBody>
      </p:sp>
      <p:pic>
        <p:nvPicPr>
          <p:cNvPr id="14340" name="Picture 4" descr="MCBD05214_0000[1]"/>
          <p:cNvPicPr>
            <a:picLocks noChangeAspect="1" noChangeArrowheads="1"/>
          </p:cNvPicPr>
          <p:nvPr>
            <p:ph sz="half" idx="2"/>
          </p:nvPr>
        </p:nvPicPr>
        <p:blipFill>
          <a:blip r:embed="rId2"/>
          <a:srcRect/>
          <a:stretch>
            <a:fillRect/>
          </a:stretch>
        </p:blipFill>
        <p:spPr>
          <a:xfrm>
            <a:off x="2555875" y="2852738"/>
            <a:ext cx="3671888" cy="3609975"/>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5363" name="Rectangle 3"/>
          <p:cNvSpPr>
            <a:spLocks noGrp="1" noChangeArrowheads="1"/>
          </p:cNvSpPr>
          <p:nvPr>
            <p:ph type="body" idx="1"/>
          </p:nvPr>
        </p:nvSpPr>
        <p:spPr/>
        <p:txBody>
          <a:bodyPr/>
          <a:lstStyle/>
          <a:p>
            <a:pPr>
              <a:lnSpc>
                <a:spcPct val="90000"/>
              </a:lnSpc>
            </a:pPr>
            <a:r>
              <a:rPr lang="tr-TR">
                <a:latin typeface="Arial" charset="0"/>
              </a:rPr>
              <a:t>Kendimizi her şeyden ve herkesten bağımsız olarak değerlendirebilmek... İçsel olarak kendimiz kendi davranışımız hakkında ne düşünüyoruz? Bu tarz bir bakış açısı içsel olarak daha güçlü hissetmemizi sağlayacak ve kişisel gücümüzü başkalarının ellerine teslim etmemizi engelleyecektir. </a:t>
            </a:r>
            <a:br>
              <a:rPr lang="tr-TR">
                <a:latin typeface="Arial" charset="0"/>
              </a:rPr>
            </a:br>
            <a:endParaRPr lang="tr-TR">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6387" name="Rectangle 3"/>
          <p:cNvSpPr>
            <a:spLocks noGrp="1" noChangeArrowheads="1"/>
          </p:cNvSpPr>
          <p:nvPr>
            <p:ph type="body" sz="half" idx="1"/>
          </p:nvPr>
        </p:nvSpPr>
        <p:spPr>
          <a:xfrm>
            <a:off x="457200" y="1981200"/>
            <a:ext cx="7715250" cy="800100"/>
          </a:xfrm>
        </p:spPr>
        <p:txBody>
          <a:bodyPr/>
          <a:lstStyle/>
          <a:p>
            <a:r>
              <a:rPr lang="tr-TR" sz="4500" b="1"/>
              <a:t>Kendini sevmek:</a:t>
            </a:r>
            <a:endParaRPr lang="tr-TR" sz="4500"/>
          </a:p>
        </p:txBody>
      </p:sp>
      <p:pic>
        <p:nvPicPr>
          <p:cNvPr id="16388" name="Picture 4" descr="MCj02988130000[1]"/>
          <p:cNvPicPr>
            <a:picLocks noChangeAspect="1" noChangeArrowheads="1"/>
          </p:cNvPicPr>
          <p:nvPr>
            <p:ph sz="half" idx="2"/>
          </p:nvPr>
        </p:nvPicPr>
        <p:blipFill>
          <a:blip r:embed="rId2"/>
          <a:srcRect/>
          <a:stretch>
            <a:fillRect/>
          </a:stretch>
        </p:blipFill>
        <p:spPr>
          <a:xfrm>
            <a:off x="2987675" y="3068638"/>
            <a:ext cx="3168650" cy="304165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7411" name="Rectangle 3"/>
          <p:cNvSpPr>
            <a:spLocks noGrp="1" noChangeArrowheads="1"/>
          </p:cNvSpPr>
          <p:nvPr>
            <p:ph type="body" idx="1"/>
          </p:nvPr>
        </p:nvSpPr>
        <p:spPr/>
        <p:txBody>
          <a:bodyPr/>
          <a:lstStyle/>
          <a:p>
            <a:r>
              <a:rPr lang="tr-TR" sz="4500">
                <a:latin typeface="Arial" charset="0"/>
              </a:rPr>
              <a:t>İnsanlar kendilerini sevdiklerinde hem duygusal hem de fiziksel olarak kendilerini güvende hissederler ve kendileriyle barışık yaşarlar.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8435" name="Rectangle 3"/>
          <p:cNvSpPr>
            <a:spLocks noGrp="1" noChangeArrowheads="1"/>
          </p:cNvSpPr>
          <p:nvPr>
            <p:ph type="body" sz="half" idx="1"/>
          </p:nvPr>
        </p:nvSpPr>
        <p:spPr>
          <a:xfrm>
            <a:off x="457200" y="1981200"/>
            <a:ext cx="7715250" cy="942975"/>
          </a:xfrm>
        </p:spPr>
        <p:txBody>
          <a:bodyPr/>
          <a:lstStyle/>
          <a:p>
            <a:r>
              <a:rPr lang="tr-TR" sz="4500" b="1"/>
              <a:t>Kendini tanımak:</a:t>
            </a:r>
            <a:r>
              <a:rPr lang="tr-TR" sz="4500"/>
              <a:t> </a:t>
            </a:r>
          </a:p>
        </p:txBody>
      </p:sp>
      <p:pic>
        <p:nvPicPr>
          <p:cNvPr id="18436" name="Picture 4" descr="j0186106"/>
          <p:cNvPicPr>
            <a:picLocks noChangeAspect="1" noChangeArrowheads="1"/>
          </p:cNvPicPr>
          <p:nvPr>
            <p:ph sz="half" idx="2"/>
          </p:nvPr>
        </p:nvPicPr>
        <p:blipFill>
          <a:blip r:embed="rId2"/>
          <a:srcRect/>
          <a:stretch>
            <a:fillRect/>
          </a:stretch>
        </p:blipFill>
        <p:spPr>
          <a:xfrm>
            <a:off x="2916238" y="3213100"/>
            <a:ext cx="3086100" cy="3240088"/>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9459" name="Rectangle 3"/>
          <p:cNvSpPr>
            <a:spLocks noGrp="1" noChangeArrowheads="1"/>
          </p:cNvSpPr>
          <p:nvPr>
            <p:ph type="body" idx="1"/>
          </p:nvPr>
        </p:nvSpPr>
        <p:spPr/>
        <p:txBody>
          <a:bodyPr/>
          <a:lstStyle/>
          <a:p>
            <a:r>
              <a:rPr lang="tr-TR" sz="4000">
                <a:latin typeface="Arial" charset="0"/>
              </a:rPr>
              <a:t>Kendilerini tanıyan insanlar kendi güçlü ve güçsüz yönlerini iyi bilirler. Bir topluluğa girdiklerinde kendilerini ifade ederken kendi potansiyellerinin farkında olarak harekete geçerler.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0483" name="Rectangle 3"/>
          <p:cNvSpPr>
            <a:spLocks noGrp="1" noChangeArrowheads="1"/>
          </p:cNvSpPr>
          <p:nvPr>
            <p:ph type="body" sz="half" idx="1"/>
          </p:nvPr>
        </p:nvSpPr>
        <p:spPr>
          <a:xfrm>
            <a:off x="457200" y="1981200"/>
            <a:ext cx="5338763" cy="4114800"/>
          </a:xfrm>
        </p:spPr>
        <p:txBody>
          <a:bodyPr/>
          <a:lstStyle/>
          <a:p>
            <a:r>
              <a:rPr lang="tr-TR" sz="4500" b="1"/>
              <a:t>Hedef Koymak:</a:t>
            </a:r>
            <a:endParaRPr lang="tr-TR" sz="4500"/>
          </a:p>
        </p:txBody>
      </p:sp>
      <p:pic>
        <p:nvPicPr>
          <p:cNvPr id="20484" name="Picture 4" descr="MCj03115160000[1]"/>
          <p:cNvPicPr>
            <a:picLocks noChangeAspect="1" noChangeArrowheads="1"/>
          </p:cNvPicPr>
          <p:nvPr>
            <p:ph sz="half" idx="2"/>
          </p:nvPr>
        </p:nvPicPr>
        <p:blipFill>
          <a:blip r:embed="rId2"/>
          <a:srcRect/>
          <a:stretch>
            <a:fillRect/>
          </a:stretch>
        </p:blipFill>
        <p:spPr>
          <a:xfrm>
            <a:off x="2987675" y="3213100"/>
            <a:ext cx="3529013" cy="3087688"/>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053" name="Rectangle 5"/>
          <p:cNvSpPr>
            <a:spLocks noGrp="1" noChangeArrowheads="1"/>
          </p:cNvSpPr>
          <p:nvPr>
            <p:ph type="body" idx="1"/>
          </p:nvPr>
        </p:nvSpPr>
        <p:spPr/>
        <p:txBody>
          <a:bodyPr/>
          <a:lstStyle/>
          <a:p>
            <a:r>
              <a:rPr lang="tr-TR">
                <a:latin typeface="Arial" charset="0"/>
              </a:rPr>
              <a:t>Özgüven; kendimize yönelik iyi duygular geliştirmemiz sonucu, kendimizi </a:t>
            </a:r>
            <a:br>
              <a:rPr lang="tr-TR">
                <a:latin typeface="Arial" charset="0"/>
              </a:rPr>
            </a:br>
            <a:r>
              <a:rPr lang="tr-TR">
                <a:latin typeface="Arial" charset="0"/>
              </a:rPr>
              <a:t>iyi hissetmemiz demektir. Başka bir deyişle kendimiz olmaktan memnun olmak ve bunun sonucu olarak kendimiz ve çevremizle barışık olmamız demektir. Kısaca;"sevilebilir ve sevmeyi becerebilir olma" duygusudur da diyebiliriz.</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1507" name="Rectangle 3"/>
          <p:cNvSpPr>
            <a:spLocks noGrp="1" noChangeArrowheads="1"/>
          </p:cNvSpPr>
          <p:nvPr>
            <p:ph type="body" idx="1"/>
          </p:nvPr>
        </p:nvSpPr>
        <p:spPr/>
        <p:txBody>
          <a:bodyPr/>
          <a:lstStyle/>
          <a:p>
            <a:r>
              <a:rPr lang="tr-TR" sz="4000">
                <a:latin typeface="Arial" charset="0"/>
              </a:rPr>
              <a:t>Tabi burada kastedilen hedef açık ve net koyduğumuz hedefler.Elbetteki çok büyük genel hedeflerimiz olabilir.Ama bunlara ulaşmamız için mutlaka planlı ve daha gerçek hedeflerimizde olmalı.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2531" name="Rectangle 3"/>
          <p:cNvSpPr>
            <a:spLocks noGrp="1" noChangeArrowheads="1"/>
          </p:cNvSpPr>
          <p:nvPr>
            <p:ph type="body" sz="half" idx="1"/>
          </p:nvPr>
        </p:nvSpPr>
        <p:spPr>
          <a:xfrm>
            <a:off x="457200" y="1981200"/>
            <a:ext cx="6851650" cy="1231900"/>
          </a:xfrm>
        </p:spPr>
        <p:txBody>
          <a:bodyPr/>
          <a:lstStyle/>
          <a:p>
            <a:r>
              <a:rPr lang="tr-TR" sz="4500" b="1"/>
              <a:t>Pozitif Düşünmek:</a:t>
            </a:r>
            <a:endParaRPr lang="tr-TR" sz="4500"/>
          </a:p>
        </p:txBody>
      </p:sp>
      <p:pic>
        <p:nvPicPr>
          <p:cNvPr id="22532" name="Picture 4" descr="j0345539"/>
          <p:cNvPicPr>
            <a:picLocks noChangeAspect="1" noChangeArrowheads="1"/>
          </p:cNvPicPr>
          <p:nvPr>
            <p:ph sz="half" idx="2"/>
          </p:nvPr>
        </p:nvPicPr>
        <p:blipFill>
          <a:blip r:embed="rId2"/>
          <a:srcRect/>
          <a:stretch>
            <a:fillRect/>
          </a:stretch>
        </p:blipFill>
        <p:spPr>
          <a:xfrm>
            <a:off x="1116013" y="3213100"/>
            <a:ext cx="5976937" cy="2120900"/>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3555" name="Rectangle 3"/>
          <p:cNvSpPr>
            <a:spLocks noGrp="1" noChangeArrowheads="1"/>
          </p:cNvSpPr>
          <p:nvPr>
            <p:ph type="body" idx="1"/>
          </p:nvPr>
        </p:nvSpPr>
        <p:spPr/>
        <p:txBody>
          <a:bodyPr/>
          <a:lstStyle/>
          <a:p>
            <a:pPr>
              <a:lnSpc>
                <a:spcPct val="90000"/>
              </a:lnSpc>
            </a:pPr>
            <a:r>
              <a:rPr lang="tr-TR">
                <a:latin typeface="Arial" charset="0"/>
              </a:rPr>
              <a:t>Pozitif düşünce özgüveni harekete geçirmeye zorlayan belki de en önemli etkenlerden biri. Olumsuz bir düşünceyle herhangi bir başarı elde etmek çok güç. Bu bizi ancak karamsarlığa götürür. O yüzden kendimizi pozitif düşünmeye alıştırmamız ve bunu bir yaşam biçimi haline getirmemiz bize hayatımızda çok şeyler kazandıracak.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4579" name="Rectangle 3"/>
          <p:cNvSpPr>
            <a:spLocks noGrp="1" noChangeArrowheads="1"/>
          </p:cNvSpPr>
          <p:nvPr>
            <p:ph type="body" sz="half" idx="1"/>
          </p:nvPr>
        </p:nvSpPr>
        <p:spPr>
          <a:xfrm>
            <a:off x="457200" y="1981200"/>
            <a:ext cx="7499350" cy="942975"/>
          </a:xfrm>
        </p:spPr>
        <p:txBody>
          <a:bodyPr/>
          <a:lstStyle/>
          <a:p>
            <a:r>
              <a:rPr lang="tr-TR" sz="4500" b="1"/>
              <a:t>İyi bir iletişim:</a:t>
            </a:r>
            <a:r>
              <a:rPr lang="tr-TR" sz="4500"/>
              <a:t> </a:t>
            </a:r>
          </a:p>
        </p:txBody>
      </p:sp>
      <p:pic>
        <p:nvPicPr>
          <p:cNvPr id="24580" name="Picture 4" descr="j0236282"/>
          <p:cNvPicPr>
            <a:picLocks noChangeAspect="1" noChangeArrowheads="1" noCrop="1"/>
          </p:cNvPicPr>
          <p:nvPr>
            <p:ph sz="half" idx="2"/>
          </p:nvPr>
        </p:nvPicPr>
        <p:blipFill>
          <a:blip r:embed="rId2"/>
          <a:srcRect/>
          <a:stretch>
            <a:fillRect/>
          </a:stretch>
        </p:blipFill>
        <p:spPr>
          <a:xfrm>
            <a:off x="3059113" y="3284538"/>
            <a:ext cx="2952750" cy="2735262"/>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5603" name="Rectangle 3"/>
          <p:cNvSpPr>
            <a:spLocks noGrp="1" noChangeArrowheads="1"/>
          </p:cNvSpPr>
          <p:nvPr>
            <p:ph type="body" idx="1"/>
          </p:nvPr>
        </p:nvSpPr>
        <p:spPr/>
        <p:txBody>
          <a:bodyPr/>
          <a:lstStyle/>
          <a:p>
            <a:r>
              <a:rPr lang="tr-TR" sz="3900">
                <a:latin typeface="Arial" charset="0"/>
              </a:rPr>
              <a:t>Sağlıklı bir iletişim yeteneğimiz olması bizlerin çevremizde sevilen saygı duyulan güvenilen insanlar olmamızı sağlar. Çevremizde olumlu bir imaja sahip olduğumuzda kendimize güvenimiz artacaktır.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6627" name="Rectangle 3"/>
          <p:cNvSpPr>
            <a:spLocks noGrp="1" noChangeArrowheads="1"/>
          </p:cNvSpPr>
          <p:nvPr>
            <p:ph type="body" sz="half" idx="1"/>
          </p:nvPr>
        </p:nvSpPr>
        <p:spPr>
          <a:xfrm>
            <a:off x="457200" y="1981200"/>
            <a:ext cx="7859713" cy="1160463"/>
          </a:xfrm>
        </p:spPr>
        <p:txBody>
          <a:bodyPr/>
          <a:lstStyle/>
          <a:p>
            <a:r>
              <a:rPr lang="tr-TR" sz="4500" b="1"/>
              <a:t>İyi bir ifade yeteneği:</a:t>
            </a:r>
            <a:endParaRPr lang="tr-TR" sz="4500"/>
          </a:p>
        </p:txBody>
      </p:sp>
      <p:pic>
        <p:nvPicPr>
          <p:cNvPr id="26628" name="Picture 4" descr="MCj03355340000[1]"/>
          <p:cNvPicPr>
            <a:picLocks noChangeAspect="1" noChangeArrowheads="1"/>
          </p:cNvPicPr>
          <p:nvPr>
            <p:ph sz="half" idx="2"/>
          </p:nvPr>
        </p:nvPicPr>
        <p:blipFill>
          <a:blip r:embed="rId2"/>
          <a:srcRect/>
          <a:stretch>
            <a:fillRect/>
          </a:stretch>
        </p:blipFill>
        <p:spPr>
          <a:xfrm>
            <a:off x="3708400" y="2852738"/>
            <a:ext cx="1817688" cy="3716337"/>
          </a:xfrm>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7651" name="Rectangle 3"/>
          <p:cNvSpPr>
            <a:spLocks noGrp="1" noChangeArrowheads="1"/>
          </p:cNvSpPr>
          <p:nvPr>
            <p:ph type="body" idx="1"/>
          </p:nvPr>
        </p:nvSpPr>
        <p:spPr/>
        <p:txBody>
          <a:bodyPr/>
          <a:lstStyle/>
          <a:p>
            <a:pPr>
              <a:lnSpc>
                <a:spcPct val="90000"/>
              </a:lnSpc>
            </a:pPr>
            <a:r>
              <a:rPr lang="tr-TR">
                <a:latin typeface="Arial" charset="0"/>
              </a:rPr>
              <a:t>Toplum içinde konuşmak için bol bol okumamız konuşma tekrarları yapmamız ve hatta zaman zaman iyi birer hatip olabilmek için evde çalışmamız ve sonucunda da konuşma yeteneğimizi artırmamız bize topluluk içinde daha çok söz söyleme imkanı tanıyabilir.Bu da bizi yine özgüven konusunda olumlu destekleyebilir.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8675" name="Rectangle 3"/>
          <p:cNvSpPr>
            <a:spLocks noGrp="1" noChangeArrowheads="1"/>
          </p:cNvSpPr>
          <p:nvPr>
            <p:ph type="body" sz="half" idx="1"/>
          </p:nvPr>
        </p:nvSpPr>
        <p:spPr>
          <a:xfrm>
            <a:off x="457200" y="1981200"/>
            <a:ext cx="7786688" cy="655638"/>
          </a:xfrm>
        </p:spPr>
        <p:txBody>
          <a:bodyPr/>
          <a:lstStyle/>
          <a:p>
            <a:pPr>
              <a:lnSpc>
                <a:spcPct val="90000"/>
              </a:lnSpc>
            </a:pPr>
            <a:r>
              <a:rPr lang="tr-TR" sz="4100" b="1"/>
              <a:t>Duyguları kontrol etme </a:t>
            </a:r>
            <a:r>
              <a:rPr lang="tr-TR" sz="4100"/>
              <a:t>:</a:t>
            </a:r>
          </a:p>
        </p:txBody>
      </p:sp>
      <p:pic>
        <p:nvPicPr>
          <p:cNvPr id="28676" name="Picture 4" descr="clipart37"/>
          <p:cNvPicPr>
            <a:picLocks noChangeAspect="1" noChangeArrowheads="1"/>
          </p:cNvPicPr>
          <p:nvPr>
            <p:ph sz="half" idx="2"/>
          </p:nvPr>
        </p:nvPicPr>
        <p:blipFill>
          <a:blip r:embed="rId2"/>
          <a:srcRect/>
          <a:stretch>
            <a:fillRect/>
          </a:stretch>
        </p:blipFill>
        <p:spPr>
          <a:xfrm>
            <a:off x="2411413" y="3141663"/>
            <a:ext cx="4321175" cy="2544762"/>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29699" name="Rectangle 3"/>
          <p:cNvSpPr>
            <a:spLocks noGrp="1" noChangeArrowheads="1"/>
          </p:cNvSpPr>
          <p:nvPr>
            <p:ph type="body" idx="1"/>
          </p:nvPr>
        </p:nvSpPr>
        <p:spPr/>
        <p:txBody>
          <a:bodyPr/>
          <a:lstStyle/>
          <a:p>
            <a:pPr>
              <a:lnSpc>
                <a:spcPct val="90000"/>
              </a:lnSpc>
            </a:pPr>
            <a:r>
              <a:rPr lang="tr-TR" sz="2700">
                <a:latin typeface="Arial" charset="0"/>
              </a:rPr>
              <a:t>Duyguları ile başa çıkabilen çocuklar duygularının esiri olmazlar. Beklenmedik davranışlar göstermezler. Korkuları ve endişeleri ile başa çıkabildikleri için riskleri göze alabilirler. Mutsuzluklarının kendilerini sürekli engellemesine izin vermedikleri için sıkıntılı dönemlerini kısa sürede atlatabilirler. Anlaşmazlık olduğunda kendilerini iyi savunurlar. Kıskançlık, öfke gibi doğal olan duyguları yaşadıklarında suçluluğa kapılmazlar. İlişkilerinde neşe, sevgi ve mutluluk ararlar. Kimseye körü körüne kapılmazlar.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0723" name="Rectangle 3"/>
          <p:cNvSpPr>
            <a:spLocks noGrp="1" noChangeArrowheads="1"/>
          </p:cNvSpPr>
          <p:nvPr>
            <p:ph type="body" idx="1"/>
          </p:nvPr>
        </p:nvSpPr>
        <p:spPr/>
        <p:txBody>
          <a:bodyPr/>
          <a:lstStyle/>
          <a:p>
            <a:r>
              <a:rPr lang="tr-TR" sz="3400">
                <a:latin typeface="Arial" charset="0"/>
              </a:rPr>
              <a:t>Özgüvenimizin zayıfladığı durumlarda yapabileceğimiz ilk iş, hiç kimsenin mükemmel olmadığını kabul etmektir. Belki, başka insanların sizin sahip olmadığınız becerileri vardır. Ancak, siz de büyük olasılıkla onların yapamadığı bazı şeyleri yapabiliyorsunuz.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099" name="Rectangle 3"/>
          <p:cNvSpPr>
            <a:spLocks noGrp="1" noChangeArrowheads="1"/>
          </p:cNvSpPr>
          <p:nvPr>
            <p:ph type="body" sz="half" idx="1"/>
          </p:nvPr>
        </p:nvSpPr>
        <p:spPr>
          <a:xfrm>
            <a:off x="457200" y="1981200"/>
            <a:ext cx="4546600" cy="4114800"/>
          </a:xfrm>
        </p:spPr>
        <p:txBody>
          <a:bodyPr/>
          <a:lstStyle/>
          <a:p>
            <a:r>
              <a:rPr lang="tr-TR" sz="3800">
                <a:latin typeface="Arial" charset="0"/>
              </a:rPr>
              <a:t>Herhangi bir konuda ne kadar çok çalışırsak ve başarılı olursak özgüvenimizde o oranda artar</a:t>
            </a:r>
          </a:p>
        </p:txBody>
      </p:sp>
      <p:pic>
        <p:nvPicPr>
          <p:cNvPr id="4100" name="Picture 4" descr="j0379537"/>
          <p:cNvPicPr>
            <a:picLocks noChangeAspect="1" noChangeArrowheads="1"/>
          </p:cNvPicPr>
          <p:nvPr>
            <p:ph sz="half" idx="2"/>
          </p:nvPr>
        </p:nvPicPr>
        <p:blipFill>
          <a:blip r:embed="rId2"/>
          <a:srcRect/>
          <a:stretch>
            <a:fillRect/>
          </a:stretch>
        </p:blipFill>
        <p:spPr>
          <a:xfrm>
            <a:off x="5435600" y="2205038"/>
            <a:ext cx="3162300" cy="3455987"/>
          </a:xfrm>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1747" name="Rectangle 3"/>
          <p:cNvSpPr>
            <a:spLocks noGrp="1" noChangeArrowheads="1"/>
          </p:cNvSpPr>
          <p:nvPr>
            <p:ph type="body" idx="1"/>
          </p:nvPr>
        </p:nvSpPr>
        <p:spPr/>
        <p:txBody>
          <a:bodyPr/>
          <a:lstStyle/>
          <a:p>
            <a:r>
              <a:rPr lang="tr-TR" sz="3600">
                <a:latin typeface="Arial" charset="0"/>
              </a:rPr>
              <a:t>Özellikle, onlarla rekabet edebileceğiniz alanlarda kendi yeteneklerinizi geliştirmeye odaklanın. Tüm yapabileceklerinizi aklınıza getirin, yapamayacaklarınız için fazlaca endişelenmeyin, onlara takılıp kalmayın.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2771" name="Rectangle 3"/>
          <p:cNvSpPr>
            <a:spLocks noGrp="1" noChangeArrowheads="1"/>
          </p:cNvSpPr>
          <p:nvPr>
            <p:ph type="body" sz="half" idx="1"/>
          </p:nvPr>
        </p:nvSpPr>
        <p:spPr>
          <a:xfrm>
            <a:off x="457200" y="1981200"/>
            <a:ext cx="5699125" cy="4114800"/>
          </a:xfrm>
        </p:spPr>
        <p:txBody>
          <a:bodyPr/>
          <a:lstStyle/>
          <a:p>
            <a:r>
              <a:rPr lang="tr-TR" sz="3000">
                <a:latin typeface="Arial" charset="0"/>
              </a:rPr>
              <a:t>Özgüveni artırmanın iyi bir yolu, yaşamdaki başarılarımızı hatırlamaktır. Sahip olduğumuz tüm yeteneklerimizi, iyi kullandığımız becerilerimizi aklımıza getirelim ve güvenli davranarak kazançlı çıktığımız zamanları hatırlayalım.</a:t>
            </a:r>
          </a:p>
        </p:txBody>
      </p:sp>
      <p:pic>
        <p:nvPicPr>
          <p:cNvPr id="32772" name="Picture 4" descr="clipart43"/>
          <p:cNvPicPr>
            <a:picLocks noChangeAspect="1" noChangeArrowheads="1"/>
          </p:cNvPicPr>
          <p:nvPr>
            <p:ph sz="half" idx="2"/>
          </p:nvPr>
        </p:nvPicPr>
        <p:blipFill>
          <a:blip r:embed="rId2"/>
          <a:srcRect/>
          <a:stretch>
            <a:fillRect/>
          </a:stretch>
        </p:blipFill>
        <p:spPr>
          <a:xfrm>
            <a:off x="6372225" y="2636838"/>
            <a:ext cx="2592388" cy="2490787"/>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3795" name="Rectangle 3"/>
          <p:cNvSpPr>
            <a:spLocks noGrp="1" noChangeArrowheads="1"/>
          </p:cNvSpPr>
          <p:nvPr>
            <p:ph type="body" idx="1"/>
          </p:nvPr>
        </p:nvSpPr>
        <p:spPr/>
        <p:txBody>
          <a:bodyPr/>
          <a:lstStyle/>
          <a:p>
            <a:pPr>
              <a:lnSpc>
                <a:spcPct val="90000"/>
              </a:lnSpc>
            </a:pPr>
            <a:r>
              <a:rPr lang="tr-TR" sz="3000">
                <a:latin typeface="Arial" charset="0"/>
              </a:rPr>
              <a:t>Eğer, siz de özgüveninizi kazanmak ve geliştirmek istiyorsanız, yeteneklerinizi önemseyin ve kabuğunuzdan çıkın. </a:t>
            </a:r>
          </a:p>
          <a:p>
            <a:pPr>
              <a:lnSpc>
                <a:spcPct val="90000"/>
              </a:lnSpc>
            </a:pPr>
            <a:r>
              <a:rPr lang="tr-TR" sz="3000">
                <a:latin typeface="Arial" charset="0"/>
              </a:rPr>
              <a:t>Daha rahat ve girişken davranmayı öğrenin. </a:t>
            </a:r>
          </a:p>
          <a:p>
            <a:pPr>
              <a:lnSpc>
                <a:spcPct val="90000"/>
              </a:lnSpc>
            </a:pPr>
            <a:r>
              <a:rPr lang="tr-TR" sz="3000">
                <a:latin typeface="Arial" charset="0"/>
              </a:rPr>
              <a:t>Fikirlerinizi daha sesli ifade edin. </a:t>
            </a:r>
          </a:p>
          <a:p>
            <a:pPr>
              <a:lnSpc>
                <a:spcPct val="90000"/>
              </a:lnSpc>
            </a:pPr>
            <a:r>
              <a:rPr lang="tr-TR" sz="3000">
                <a:latin typeface="Arial" charset="0"/>
              </a:rPr>
              <a:t>Sorumluluklar alın. Aldığınız sorumluluklarınızı zamanında ve doğru bir şekilde yerine getirirseniz ailenizin güvenini de kazanmış olacaksınız.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4819" name="Rectangle 3"/>
          <p:cNvSpPr>
            <a:spLocks noGrp="1" noChangeArrowheads="1"/>
          </p:cNvSpPr>
          <p:nvPr>
            <p:ph type="body" idx="1"/>
          </p:nvPr>
        </p:nvSpPr>
        <p:spPr/>
        <p:txBody>
          <a:bodyPr/>
          <a:lstStyle/>
          <a:p>
            <a:pPr>
              <a:lnSpc>
                <a:spcPct val="90000"/>
              </a:lnSpc>
            </a:pPr>
            <a:r>
              <a:rPr lang="tr-TR" sz="3400">
                <a:latin typeface="Arial" charset="0"/>
              </a:rPr>
              <a:t>Enerjik olmak için bu tür insanları kendinize örnek alın. </a:t>
            </a:r>
          </a:p>
          <a:p>
            <a:pPr>
              <a:lnSpc>
                <a:spcPct val="90000"/>
              </a:lnSpc>
            </a:pPr>
            <a:r>
              <a:rPr lang="tr-TR" sz="3400">
                <a:latin typeface="Arial" charset="0"/>
              </a:rPr>
              <a:t>Cesaretli olun, hata yapmaktan korkmayın. Başarısızlıkların birer ders olduğunu ya da başarı yolunda küçük molalar olduğunu düşünün. </a:t>
            </a:r>
          </a:p>
          <a:p>
            <a:pPr>
              <a:lnSpc>
                <a:spcPct val="90000"/>
              </a:lnSpc>
            </a:pPr>
            <a:r>
              <a:rPr lang="tr-TR" sz="3400">
                <a:latin typeface="Arial" charset="0"/>
              </a:rPr>
              <a:t>Elde ettiğiniz her başarıyla özgüveninizin arttığını göreceksiniz.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5843" name="Rectangle 3"/>
          <p:cNvSpPr>
            <a:spLocks noGrp="1" noChangeArrowheads="1"/>
          </p:cNvSpPr>
          <p:nvPr>
            <p:ph type="body" idx="1"/>
          </p:nvPr>
        </p:nvSpPr>
        <p:spPr/>
        <p:txBody>
          <a:bodyPr/>
          <a:lstStyle/>
          <a:p>
            <a:r>
              <a:rPr lang="tr-TR" sz="3500">
                <a:latin typeface="Arial" charset="0"/>
              </a:rPr>
              <a:t>Başarıya ulaşmanın dört sırrı:</a:t>
            </a:r>
            <a:br>
              <a:rPr lang="tr-TR" sz="3500">
                <a:latin typeface="Arial" charset="0"/>
              </a:rPr>
            </a:br>
            <a:r>
              <a:rPr lang="tr-TR" sz="3500">
                <a:latin typeface="Arial" charset="0"/>
              </a:rPr>
              <a:t/>
            </a:r>
            <a:br>
              <a:rPr lang="tr-TR" sz="3500">
                <a:latin typeface="Arial" charset="0"/>
              </a:rPr>
            </a:br>
            <a:r>
              <a:rPr lang="tr-TR" sz="3500">
                <a:latin typeface="Arial" charset="0"/>
              </a:rPr>
              <a:t>1. İstediğinizi net olarak tanımlayın</a:t>
            </a:r>
            <a:br>
              <a:rPr lang="tr-TR" sz="3500">
                <a:latin typeface="Arial" charset="0"/>
              </a:rPr>
            </a:br>
            <a:r>
              <a:rPr lang="tr-TR" sz="3500">
                <a:latin typeface="Arial" charset="0"/>
              </a:rPr>
              <a:t>2. Çevrenizdekilere hoş görünün.</a:t>
            </a:r>
            <a:br>
              <a:rPr lang="tr-TR" sz="3500">
                <a:latin typeface="Arial" charset="0"/>
              </a:rPr>
            </a:br>
            <a:r>
              <a:rPr lang="tr-TR" sz="3500">
                <a:latin typeface="Arial" charset="0"/>
              </a:rPr>
              <a:t>3. Kendinize saygı duyulmasını sağlayın.</a:t>
            </a:r>
            <a:br>
              <a:rPr lang="tr-TR" sz="3500">
                <a:latin typeface="Arial" charset="0"/>
              </a:rPr>
            </a:br>
            <a:r>
              <a:rPr lang="tr-TR" sz="3500">
                <a:latin typeface="Arial" charset="0"/>
              </a:rPr>
              <a:t>4. Zorluklarla başa çıkmayı becerin.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6867" name="Rectangle 3"/>
          <p:cNvSpPr>
            <a:spLocks noGrp="1" noChangeArrowheads="1"/>
          </p:cNvSpPr>
          <p:nvPr>
            <p:ph type="body" idx="1"/>
          </p:nvPr>
        </p:nvSpPr>
        <p:spPr/>
        <p:txBody>
          <a:bodyPr/>
          <a:lstStyle/>
          <a:p>
            <a:pPr>
              <a:lnSpc>
                <a:spcPct val="90000"/>
              </a:lnSpc>
            </a:pPr>
            <a:r>
              <a:rPr lang="tr-TR" sz="3000">
                <a:latin typeface="Arial" charset="0"/>
              </a:rPr>
              <a:t>Tartışmayı kazanmak bazı taktikler:</a:t>
            </a:r>
            <a:br>
              <a:rPr lang="tr-TR" sz="3000">
                <a:latin typeface="Arial" charset="0"/>
              </a:rPr>
            </a:br>
            <a:r>
              <a:rPr lang="tr-TR" sz="3000">
                <a:latin typeface="Arial" charset="0"/>
              </a:rPr>
              <a:t/>
            </a:r>
            <a:br>
              <a:rPr lang="tr-TR" sz="3000">
                <a:latin typeface="Arial" charset="0"/>
              </a:rPr>
            </a:br>
            <a:r>
              <a:rPr lang="tr-TR" sz="3000">
                <a:latin typeface="Arial" charset="0"/>
              </a:rPr>
              <a:t>1. Düşünün.</a:t>
            </a:r>
            <a:br>
              <a:rPr lang="tr-TR" sz="3000">
                <a:latin typeface="Arial" charset="0"/>
              </a:rPr>
            </a:br>
            <a:r>
              <a:rPr lang="tr-TR" sz="3000">
                <a:latin typeface="Arial" charset="0"/>
              </a:rPr>
              <a:t>2. Karşınızdakini anlamaya çalışın.</a:t>
            </a:r>
            <a:br>
              <a:rPr lang="tr-TR" sz="3000">
                <a:latin typeface="Arial" charset="0"/>
              </a:rPr>
            </a:br>
            <a:r>
              <a:rPr lang="tr-TR" sz="3000">
                <a:latin typeface="Arial" charset="0"/>
              </a:rPr>
              <a:t>3. Doğru sorular sorun</a:t>
            </a:r>
            <a:br>
              <a:rPr lang="tr-TR" sz="3000">
                <a:latin typeface="Arial" charset="0"/>
              </a:rPr>
            </a:br>
            <a:r>
              <a:rPr lang="tr-TR" sz="3000">
                <a:latin typeface="Arial" charset="0"/>
              </a:rPr>
              <a:t>4. Karşı tarafa olumlu duygular iletin.</a:t>
            </a:r>
            <a:br>
              <a:rPr lang="tr-TR" sz="3000">
                <a:latin typeface="Arial" charset="0"/>
              </a:rPr>
            </a:br>
            <a:r>
              <a:rPr lang="tr-TR" sz="3000">
                <a:latin typeface="Arial" charset="0"/>
              </a:rPr>
              <a:t>5. Bir kişisel istekte bulunuyormuş havasında konuşun.</a:t>
            </a:r>
            <a:br>
              <a:rPr lang="tr-TR" sz="3000">
                <a:latin typeface="Arial" charset="0"/>
              </a:rPr>
            </a:br>
            <a:r>
              <a:rPr lang="tr-TR" sz="3000">
                <a:latin typeface="Arial" charset="0"/>
              </a:rPr>
              <a:t>6. Tezinizi desteklemek için bir araştırma veya istatistikten alıntı yapın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7891" name="Rectangle 3"/>
          <p:cNvSpPr>
            <a:spLocks noGrp="1" noChangeArrowheads="1"/>
          </p:cNvSpPr>
          <p:nvPr>
            <p:ph type="body" idx="1"/>
          </p:nvPr>
        </p:nvSpPr>
        <p:spPr/>
        <p:txBody>
          <a:bodyPr/>
          <a:lstStyle/>
          <a:p>
            <a:r>
              <a:rPr lang="tr-TR" sz="2900">
                <a:latin typeface="Arial" charset="0"/>
              </a:rPr>
              <a:t>Beyninizin daha iyi çalışması için 6 formül:</a:t>
            </a:r>
            <a:br>
              <a:rPr lang="tr-TR" sz="2900">
                <a:latin typeface="Arial" charset="0"/>
              </a:rPr>
            </a:br>
            <a:r>
              <a:rPr lang="tr-TR" sz="2900">
                <a:latin typeface="Arial" charset="0"/>
              </a:rPr>
              <a:t/>
            </a:r>
            <a:br>
              <a:rPr lang="tr-TR" sz="2900">
                <a:latin typeface="Arial" charset="0"/>
              </a:rPr>
            </a:br>
            <a:r>
              <a:rPr lang="tr-TR" sz="2900">
                <a:latin typeface="Arial" charset="0"/>
              </a:rPr>
              <a:t>1. Yaşamınızı kendiniz kontrol etmeye başlayın.</a:t>
            </a:r>
            <a:br>
              <a:rPr lang="tr-TR" sz="2900">
                <a:latin typeface="Arial" charset="0"/>
              </a:rPr>
            </a:br>
            <a:r>
              <a:rPr lang="tr-TR" sz="2900">
                <a:latin typeface="Arial" charset="0"/>
              </a:rPr>
              <a:t>2. Kendiniz hakkında olumlu bir imaj yaratın.</a:t>
            </a:r>
            <a:br>
              <a:rPr lang="tr-TR" sz="2900">
                <a:latin typeface="Arial" charset="0"/>
              </a:rPr>
            </a:br>
            <a:r>
              <a:rPr lang="tr-TR" sz="2900">
                <a:latin typeface="Arial" charset="0"/>
              </a:rPr>
              <a:t>3. Zor konuşmalar ve tartışmalardan kaçmayın.</a:t>
            </a:r>
            <a:br>
              <a:rPr lang="tr-TR" sz="2900">
                <a:latin typeface="Arial" charset="0"/>
              </a:rPr>
            </a:br>
            <a:r>
              <a:rPr lang="tr-TR" sz="2900">
                <a:latin typeface="Arial" charset="0"/>
              </a:rPr>
              <a:t>4. Stresle başa çıkmayı ve gevşemeyi öğrenin.</a:t>
            </a:r>
            <a:br>
              <a:rPr lang="tr-TR" sz="2900">
                <a:latin typeface="Arial" charset="0"/>
              </a:rPr>
            </a:br>
            <a:r>
              <a:rPr lang="tr-TR" sz="2900">
                <a:latin typeface="Arial" charset="0"/>
              </a:rPr>
              <a:t>5. Yaratıcılığınızı geliştirmeye çalışın.</a:t>
            </a:r>
          </a:p>
          <a:p>
            <a:pPr>
              <a:buFont typeface="Wingdings" pitchFamily="2" charset="2"/>
              <a:buNone/>
            </a:pPr>
            <a:r>
              <a:rPr lang="tr-TR" sz="2900">
                <a:latin typeface="Arial" charset="0"/>
              </a:rPr>
              <a:t>   6. Doğru beslenin.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8915" name="Rectangle 3"/>
          <p:cNvSpPr>
            <a:spLocks noGrp="1" noChangeArrowheads="1"/>
          </p:cNvSpPr>
          <p:nvPr>
            <p:ph type="body" sz="half" idx="1"/>
          </p:nvPr>
        </p:nvSpPr>
        <p:spPr>
          <a:xfrm>
            <a:off x="457200" y="1981200"/>
            <a:ext cx="7210425" cy="1016000"/>
          </a:xfrm>
        </p:spPr>
        <p:txBody>
          <a:bodyPr/>
          <a:lstStyle/>
          <a:p>
            <a:pPr algn="ctr">
              <a:buFont typeface="Wingdings" pitchFamily="2" charset="2"/>
              <a:buNone/>
            </a:pPr>
            <a:r>
              <a:rPr lang="tr-TR" sz="4100" b="1">
                <a:latin typeface="Comic Sans MS" pitchFamily="66" charset="0"/>
              </a:rPr>
              <a:t>BİR HİKAYE</a:t>
            </a:r>
          </a:p>
        </p:txBody>
      </p:sp>
      <p:pic>
        <p:nvPicPr>
          <p:cNvPr id="38916" name="Picture 4" descr="j0232054"/>
          <p:cNvPicPr>
            <a:picLocks noChangeAspect="1" noChangeArrowheads="1"/>
          </p:cNvPicPr>
          <p:nvPr>
            <p:ph sz="half" idx="2"/>
          </p:nvPr>
        </p:nvPicPr>
        <p:blipFill>
          <a:blip r:embed="rId2"/>
          <a:srcRect/>
          <a:stretch>
            <a:fillRect/>
          </a:stretch>
        </p:blipFill>
        <p:spPr>
          <a:xfrm>
            <a:off x="3132138" y="3284538"/>
            <a:ext cx="2844800" cy="2952750"/>
          </a:xfrm>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39939" name="Rectangle 3"/>
          <p:cNvSpPr>
            <a:spLocks noGrp="1" noChangeArrowheads="1"/>
          </p:cNvSpPr>
          <p:nvPr>
            <p:ph type="body" sz="half" idx="1"/>
          </p:nvPr>
        </p:nvSpPr>
        <p:spPr>
          <a:xfrm>
            <a:off x="457200" y="1981200"/>
            <a:ext cx="7427913" cy="1447800"/>
          </a:xfrm>
        </p:spPr>
        <p:txBody>
          <a:bodyPr/>
          <a:lstStyle/>
          <a:p>
            <a:r>
              <a:rPr lang="tr-TR">
                <a:latin typeface="Arial" charset="0"/>
              </a:rPr>
              <a:t>Bir çiftçi, yerde bulduğu bir kartal yumurtasını, tavuk yumurtası sanarak </a:t>
            </a:r>
            <a:br>
              <a:rPr lang="tr-TR">
                <a:latin typeface="Arial" charset="0"/>
              </a:rPr>
            </a:br>
            <a:r>
              <a:rPr lang="tr-TR">
                <a:latin typeface="Arial" charset="0"/>
              </a:rPr>
              <a:t>çiftliğine götürmüş .</a:t>
            </a:r>
          </a:p>
        </p:txBody>
      </p:sp>
      <p:pic>
        <p:nvPicPr>
          <p:cNvPr id="39940" name="Picture 4" descr="j0282546"/>
          <p:cNvPicPr>
            <a:picLocks noChangeAspect="1" noChangeArrowheads="1"/>
          </p:cNvPicPr>
          <p:nvPr>
            <p:ph sz="half" idx="2"/>
          </p:nvPr>
        </p:nvPicPr>
        <p:blipFill>
          <a:blip r:embed="rId2"/>
          <a:srcRect/>
          <a:stretch>
            <a:fillRect/>
          </a:stretch>
        </p:blipFill>
        <p:spPr>
          <a:xfrm>
            <a:off x="3059113" y="4005263"/>
            <a:ext cx="2808287" cy="2227262"/>
          </a:xfrm>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0963" name="Rectangle 3"/>
          <p:cNvSpPr>
            <a:spLocks noGrp="1" noChangeArrowheads="1"/>
          </p:cNvSpPr>
          <p:nvPr>
            <p:ph type="body" sz="half" idx="1"/>
          </p:nvPr>
        </p:nvSpPr>
        <p:spPr/>
        <p:txBody>
          <a:bodyPr/>
          <a:lstStyle/>
          <a:p>
            <a:r>
              <a:rPr lang="tr-TR" sz="3100">
                <a:latin typeface="Arial" charset="0"/>
              </a:rPr>
              <a:t>Kuluçkaya yatan tavuğun altına koymuş. Tavuk, kartal yumurtasını da kendi yumurtası sanarak kuluçka döneminde koruyucu kanatları altında tutmuş.</a:t>
            </a:r>
          </a:p>
        </p:txBody>
      </p:sp>
      <p:pic>
        <p:nvPicPr>
          <p:cNvPr id="40964" name="Picture 4" descr="j0250399"/>
          <p:cNvPicPr>
            <a:picLocks noChangeAspect="1" noChangeArrowheads="1"/>
          </p:cNvPicPr>
          <p:nvPr>
            <p:ph sz="half" idx="2"/>
          </p:nvPr>
        </p:nvPicPr>
        <p:blipFill>
          <a:blip r:embed="rId2"/>
          <a:srcRect/>
          <a:stretch>
            <a:fillRect/>
          </a:stretch>
        </p:blipFill>
        <p:spPr>
          <a:xfrm>
            <a:off x="5795963" y="2276475"/>
            <a:ext cx="2990850" cy="3313113"/>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5123" name="Rectangle 3"/>
          <p:cNvSpPr>
            <a:spLocks noGrp="1" noChangeArrowheads="1"/>
          </p:cNvSpPr>
          <p:nvPr>
            <p:ph type="body" sz="half" idx="1"/>
          </p:nvPr>
        </p:nvSpPr>
        <p:spPr/>
        <p:txBody>
          <a:bodyPr/>
          <a:lstStyle/>
          <a:p>
            <a:r>
              <a:rPr lang="tr-TR" sz="3000">
                <a:latin typeface="Arial" charset="0"/>
              </a:rPr>
              <a:t>Biz insanların en çok yaptığı hatalardan biri bir başarısızlıkla karşılaştığımızda o başarısızlığımızın sonucunda kendimize olumsuz ifadelerde bulunmamızdır.</a:t>
            </a:r>
          </a:p>
        </p:txBody>
      </p:sp>
      <p:pic>
        <p:nvPicPr>
          <p:cNvPr id="5124" name="Picture 4" descr="MPj01788450000[1]"/>
          <p:cNvPicPr>
            <a:picLocks noChangeAspect="1" noChangeArrowheads="1"/>
          </p:cNvPicPr>
          <p:nvPr>
            <p:ph sz="half" idx="2"/>
          </p:nvPr>
        </p:nvPicPr>
        <p:blipFill>
          <a:blip r:embed="rId2"/>
          <a:srcRect/>
          <a:stretch>
            <a:fillRect/>
          </a:stretch>
        </p:blipFill>
        <p:spPr>
          <a:xfrm>
            <a:off x="4572000" y="2781300"/>
            <a:ext cx="4284663" cy="2855913"/>
          </a:xfrm>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1987" name="Rectangle 3"/>
          <p:cNvSpPr>
            <a:spLocks noGrp="1" noChangeArrowheads="1"/>
          </p:cNvSpPr>
          <p:nvPr>
            <p:ph type="body" sz="half" idx="1"/>
          </p:nvPr>
        </p:nvSpPr>
        <p:spPr>
          <a:xfrm>
            <a:off x="457200" y="1773238"/>
            <a:ext cx="6059488" cy="4322762"/>
          </a:xfrm>
        </p:spPr>
        <p:txBody>
          <a:bodyPr/>
          <a:lstStyle/>
          <a:p>
            <a:r>
              <a:rPr lang="tr-TR" sz="3100">
                <a:latin typeface="Arial" charset="0"/>
              </a:rPr>
              <a:t>Civcivler ve kartal yavrusu yumurtadan çıkmış. Kartal yavrusu, tavukların ve civcivlerin davranışlarını taklit ederek kanat çırpmış, eşinmiş, darı tanelerini ve solucanları yemiş. Kendisinin bir tavuk olmadığını düşünmek aklına bile gelmemiş. </a:t>
            </a:r>
          </a:p>
        </p:txBody>
      </p:sp>
      <p:pic>
        <p:nvPicPr>
          <p:cNvPr id="41988" name="Picture 4" descr="j0250599"/>
          <p:cNvPicPr>
            <a:picLocks noChangeAspect="1" noChangeArrowheads="1"/>
          </p:cNvPicPr>
          <p:nvPr>
            <p:ph sz="half" idx="2"/>
          </p:nvPr>
        </p:nvPicPr>
        <p:blipFill>
          <a:blip r:embed="rId2"/>
          <a:srcRect/>
          <a:stretch>
            <a:fillRect/>
          </a:stretch>
        </p:blipFill>
        <p:spPr>
          <a:xfrm>
            <a:off x="6877050" y="4437063"/>
            <a:ext cx="1801813" cy="1712912"/>
          </a:xfrm>
          <a:no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3011" name="Rectangle 3"/>
          <p:cNvSpPr>
            <a:spLocks noGrp="1" noChangeArrowheads="1"/>
          </p:cNvSpPr>
          <p:nvPr>
            <p:ph type="body" sz="half" idx="1"/>
          </p:nvPr>
        </p:nvSpPr>
        <p:spPr>
          <a:xfrm>
            <a:off x="457200" y="1981200"/>
            <a:ext cx="4906963" cy="4114800"/>
          </a:xfrm>
        </p:spPr>
        <p:txBody>
          <a:bodyPr/>
          <a:lstStyle/>
          <a:p>
            <a:r>
              <a:rPr lang="tr-TR" sz="3000">
                <a:latin typeface="Arial" charset="0"/>
              </a:rPr>
              <a:t>Bir gün küçük kartal gökyüzünde uçan kocaman bir kuş görmüş. Bu olağanüstü yaratığa hayranlıkla bakmış. En yakınındaki tavuğa bu kuşun ne olduğunu sormuş. Ona " kartal" derler yanıtını almış. </a:t>
            </a:r>
          </a:p>
        </p:txBody>
      </p:sp>
      <p:pic>
        <p:nvPicPr>
          <p:cNvPr id="43014" name="Picture 6" descr="j0189234"/>
          <p:cNvPicPr>
            <a:picLocks noChangeAspect="1" noChangeArrowheads="1" noCrop="1"/>
          </p:cNvPicPr>
          <p:nvPr>
            <p:ph sz="half" idx="2"/>
          </p:nvPr>
        </p:nvPicPr>
        <p:blipFill>
          <a:blip r:embed="rId2"/>
          <a:srcRect/>
          <a:stretch>
            <a:fillRect/>
          </a:stretch>
        </p:blipFill>
        <p:spPr>
          <a:xfrm>
            <a:off x="5867400" y="2133600"/>
            <a:ext cx="2855913" cy="3816350"/>
          </a:xfrm>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4035" name="Rectangle 3"/>
          <p:cNvSpPr>
            <a:spLocks noGrp="1" noChangeArrowheads="1"/>
          </p:cNvSpPr>
          <p:nvPr>
            <p:ph type="body" sz="half" idx="1"/>
          </p:nvPr>
        </p:nvSpPr>
        <p:spPr>
          <a:xfrm>
            <a:off x="457200" y="1981200"/>
            <a:ext cx="8075613" cy="1447800"/>
          </a:xfrm>
        </p:spPr>
        <p:txBody>
          <a:bodyPr/>
          <a:lstStyle/>
          <a:p>
            <a:r>
              <a:rPr lang="tr-TR" sz="2800">
                <a:latin typeface="Arial" charset="0"/>
              </a:rPr>
              <a:t>. "</a:t>
            </a:r>
            <a:r>
              <a:rPr lang="tr-TR" sz="3500">
                <a:latin typeface="Arial" charset="0"/>
              </a:rPr>
              <a:t>Ben de kartal olmak istiyorum." demiş küçük kartal. </a:t>
            </a:r>
          </a:p>
        </p:txBody>
      </p:sp>
      <p:pic>
        <p:nvPicPr>
          <p:cNvPr id="44036" name="Picture 4" descr="j0345835"/>
          <p:cNvPicPr>
            <a:picLocks noChangeAspect="1" noChangeArrowheads="1"/>
          </p:cNvPicPr>
          <p:nvPr>
            <p:ph sz="half" idx="2"/>
          </p:nvPr>
        </p:nvPicPr>
        <p:blipFill>
          <a:blip r:embed="rId2"/>
          <a:srcRect/>
          <a:stretch>
            <a:fillRect/>
          </a:stretch>
        </p:blipFill>
        <p:spPr>
          <a:xfrm>
            <a:off x="3635375" y="3284538"/>
            <a:ext cx="2063750" cy="3024187"/>
          </a:xfrm>
          <a:noFill/>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5059" name="Rectangle 3"/>
          <p:cNvSpPr>
            <a:spLocks noGrp="1" noChangeArrowheads="1"/>
          </p:cNvSpPr>
          <p:nvPr>
            <p:ph type="body" idx="1"/>
          </p:nvPr>
        </p:nvSpPr>
        <p:spPr/>
        <p:txBody>
          <a:bodyPr/>
          <a:lstStyle/>
          <a:p>
            <a:r>
              <a:rPr lang="tr-TR" sz="4900">
                <a:latin typeface="Arial" charset="0"/>
              </a:rPr>
              <a:t>"Saçmalama" demiş tavuk."Haddini bil. Sen asla kartal olamazsın. Sen bir tavuksun. Bunu kabul et."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6083" name="Rectangle 3"/>
          <p:cNvSpPr>
            <a:spLocks noGrp="1" noChangeArrowheads="1"/>
          </p:cNvSpPr>
          <p:nvPr>
            <p:ph type="body" sz="half" idx="1"/>
          </p:nvPr>
        </p:nvSpPr>
        <p:spPr>
          <a:xfrm>
            <a:off x="457200" y="1773238"/>
            <a:ext cx="4038600" cy="4322762"/>
          </a:xfrm>
        </p:spPr>
        <p:txBody>
          <a:bodyPr/>
          <a:lstStyle/>
          <a:p>
            <a:r>
              <a:rPr lang="tr-TR" sz="3100">
                <a:latin typeface="Arial" charset="0"/>
              </a:rPr>
              <a:t>Küçük kartal boynunu eğerek, toprağı eşelemiş."Galiba haklısın."demiş. Küçük kartal yaşamı boyunca tavukların arasında yaşamış. </a:t>
            </a:r>
          </a:p>
        </p:txBody>
      </p:sp>
      <p:pic>
        <p:nvPicPr>
          <p:cNvPr id="46084" name="Picture 4" descr="j0233118"/>
          <p:cNvPicPr>
            <a:picLocks noChangeAspect="1" noChangeArrowheads="1"/>
          </p:cNvPicPr>
          <p:nvPr>
            <p:ph sz="half" idx="2"/>
          </p:nvPr>
        </p:nvPicPr>
        <p:blipFill>
          <a:blip r:embed="rId2"/>
          <a:srcRect/>
          <a:stretch>
            <a:fillRect/>
          </a:stretch>
        </p:blipFill>
        <p:spPr>
          <a:xfrm>
            <a:off x="5292725" y="2492375"/>
            <a:ext cx="3598863" cy="2586038"/>
          </a:xfrm>
          <a:noFill/>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7107" name="Rectangle 3"/>
          <p:cNvSpPr>
            <a:spLocks noGrp="1" noChangeArrowheads="1"/>
          </p:cNvSpPr>
          <p:nvPr>
            <p:ph type="body" idx="1"/>
          </p:nvPr>
        </p:nvSpPr>
        <p:spPr/>
        <p:txBody>
          <a:bodyPr/>
          <a:lstStyle/>
          <a:p>
            <a:pPr>
              <a:lnSpc>
                <a:spcPct val="90000"/>
              </a:lnSpc>
            </a:pPr>
            <a:r>
              <a:rPr lang="tr-TR" sz="2400">
                <a:latin typeface="Arial" charset="0"/>
              </a:rPr>
              <a:t>Asla potansiyelini bilemeden.</a:t>
            </a:r>
          </a:p>
          <a:p>
            <a:pPr>
              <a:lnSpc>
                <a:spcPct val="90000"/>
              </a:lnSpc>
            </a:pPr>
            <a:r>
              <a:rPr lang="tr-TR" sz="2400">
                <a:latin typeface="Arial" charset="0"/>
              </a:rPr>
              <a:t>Asla gökyüzünde özgürce dolaşabileceğini bilemeden.</a:t>
            </a:r>
          </a:p>
          <a:p>
            <a:pPr>
              <a:lnSpc>
                <a:spcPct val="90000"/>
              </a:lnSpc>
            </a:pPr>
            <a:r>
              <a:rPr lang="tr-TR" sz="2400">
                <a:latin typeface="Arial" charset="0"/>
              </a:rPr>
              <a:t>Beş on santimetre yükseğe kadar kanat çırpıp daha fazlasını yapabileceğini, gökyüzüne ulaşabileceğini bilemeden.</a:t>
            </a:r>
          </a:p>
          <a:p>
            <a:pPr>
              <a:lnSpc>
                <a:spcPct val="90000"/>
              </a:lnSpc>
            </a:pPr>
            <a:r>
              <a:rPr lang="tr-TR" sz="2400">
                <a:latin typeface="Arial" charset="0"/>
              </a:rPr>
              <a:t>Asla tavuklardan farklı şeylerle beslenebileceğini bilemeden.</a:t>
            </a:r>
          </a:p>
          <a:p>
            <a:pPr>
              <a:lnSpc>
                <a:spcPct val="90000"/>
              </a:lnSpc>
            </a:pPr>
            <a:r>
              <a:rPr lang="tr-TR" sz="2400">
                <a:latin typeface="Arial" charset="0"/>
              </a:rPr>
              <a:t>Çünkü, kartal olmanın imkansız olduğuna inanmış. Ve kartal bir tavuk olarak ölmüş. </a:t>
            </a:r>
            <a:br>
              <a:rPr lang="tr-TR" sz="2400">
                <a:latin typeface="Arial" charset="0"/>
              </a:rPr>
            </a:br>
            <a:r>
              <a:rPr lang="tr-TR" sz="2400">
                <a:latin typeface="Arial" charset="0"/>
              </a:rPr>
              <a:t/>
            </a:r>
            <a:br>
              <a:rPr lang="tr-TR" sz="2400">
                <a:latin typeface="Arial" charset="0"/>
              </a:rPr>
            </a:br>
            <a:endParaRPr lang="tr-TR" sz="240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48131" name="Rectangle 3"/>
          <p:cNvSpPr>
            <a:spLocks noGrp="1" noChangeArrowheads="1"/>
          </p:cNvSpPr>
          <p:nvPr>
            <p:ph type="body" idx="1"/>
          </p:nvPr>
        </p:nvSpPr>
        <p:spPr/>
        <p:txBody>
          <a:bodyPr/>
          <a:lstStyle/>
          <a:p>
            <a:r>
              <a:rPr lang="tr-TR">
                <a:latin typeface="Arial" charset="0"/>
              </a:rPr>
              <a:t>Tavuk bilincinin sizi büyük ideallerinizi gerçekleştirmekten alıkoymaması dileğiyle…</a:t>
            </a:r>
          </a:p>
          <a:p>
            <a:pPr>
              <a:buFont typeface="Wingdings" pitchFamily="2" charset="2"/>
              <a:buNone/>
            </a:pPr>
            <a:endParaRPr lang="tr-TR">
              <a:latin typeface="Arial" charset="0"/>
            </a:endParaRPr>
          </a:p>
          <a:p>
            <a:pPr algn="ctr">
              <a:buFont typeface="Wingdings" pitchFamily="2" charset="2"/>
              <a:buNone/>
            </a:pPr>
            <a:r>
              <a:rPr lang="tr-TR" sz="4500">
                <a:latin typeface="Comic Sans MS" pitchFamily="66" charset="0"/>
              </a:rPr>
              <a:t>KATILDIĞINIZ İÇİN TEŞEKKÜRLER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6147" name="Rectangle 3"/>
          <p:cNvSpPr>
            <a:spLocks noGrp="1" noChangeArrowheads="1"/>
          </p:cNvSpPr>
          <p:nvPr>
            <p:ph type="body" idx="1"/>
          </p:nvPr>
        </p:nvSpPr>
        <p:spPr/>
        <p:txBody>
          <a:bodyPr/>
          <a:lstStyle/>
          <a:p>
            <a:pPr>
              <a:lnSpc>
                <a:spcPct val="90000"/>
              </a:lnSpc>
            </a:pPr>
            <a:r>
              <a:rPr lang="tr-TR" sz="2800">
                <a:latin typeface="Arial" charset="0"/>
              </a:rPr>
              <a:t>Bunu biraz açarsak hepimiz zaman zaman “Ah ben ne beceriksizim”, “benden adam olmaz”, “zaten şu işi başarsaydım alim olurdum” vb. bir sürü olumsuz yükleme yapmışızdır kendimize.</a:t>
            </a:r>
          </a:p>
          <a:p>
            <a:pPr>
              <a:lnSpc>
                <a:spcPct val="90000"/>
              </a:lnSpc>
            </a:pPr>
            <a:r>
              <a:rPr lang="tr-TR" sz="2800">
                <a:latin typeface="Arial" charset="0"/>
              </a:rPr>
              <a:t>Esasında bu yüklemelerimiz bizlerin gelecekte ki hayatında gerçekten pahalıya mal olmakta.</a:t>
            </a:r>
          </a:p>
          <a:p>
            <a:pPr>
              <a:lnSpc>
                <a:spcPct val="90000"/>
              </a:lnSpc>
            </a:pPr>
            <a:r>
              <a:rPr lang="tr-TR" sz="2800">
                <a:latin typeface="Arial" charset="0"/>
              </a:rPr>
              <a:t>Bizleri pasif , çekingen, özgüveni olmayan, arka planda kalmayı tercih eden bireyler haline getiriyor.Her şeyden korkar oluyoruz ve içimizde bulunan girişimcilik ruhunu yok ediyoruz.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7171" name="Rectangle 3"/>
          <p:cNvSpPr>
            <a:spLocks noGrp="1" noChangeArrowheads="1"/>
          </p:cNvSpPr>
          <p:nvPr>
            <p:ph type="body" sz="half" idx="1"/>
          </p:nvPr>
        </p:nvSpPr>
        <p:spPr>
          <a:xfrm>
            <a:off x="457200" y="1981200"/>
            <a:ext cx="7931150" cy="2239963"/>
          </a:xfrm>
        </p:spPr>
        <p:txBody>
          <a:bodyPr/>
          <a:lstStyle/>
          <a:p>
            <a:r>
              <a:rPr lang="tr-TR">
                <a:latin typeface="Arial" charset="0"/>
              </a:rPr>
              <a:t>Bütün bunların yanı sıra kendi olumsuz varsayımlarımızla beslediğimiz “yıkıcı” düşünce yapılarımızı yenmek için bazı </a:t>
            </a:r>
            <a:r>
              <a:rPr lang="tr-TR">
                <a:solidFill>
                  <a:srgbClr val="FF0000"/>
                </a:solidFill>
                <a:effectLst>
                  <a:outerShdw blurRad="38100" dist="38100" dir="2700000" algn="tl">
                    <a:srgbClr val="000000"/>
                  </a:outerShdw>
                </a:effectLst>
                <a:latin typeface="Arial" charset="0"/>
              </a:rPr>
              <a:t>“onarıcı”</a:t>
            </a:r>
            <a:r>
              <a:rPr lang="tr-TR">
                <a:latin typeface="Arial" charset="0"/>
              </a:rPr>
              <a:t> teknikler de var:</a:t>
            </a:r>
          </a:p>
        </p:txBody>
      </p:sp>
      <p:pic>
        <p:nvPicPr>
          <p:cNvPr id="7172" name="Picture 4" descr="MMj02835480000[1]"/>
          <p:cNvPicPr>
            <a:picLocks noChangeAspect="1" noChangeArrowheads="1" noCrop="1"/>
          </p:cNvPicPr>
          <p:nvPr>
            <p:ph sz="half" idx="2"/>
          </p:nvPr>
        </p:nvPicPr>
        <p:blipFill>
          <a:blip r:embed="rId2"/>
          <a:srcRect/>
          <a:stretch>
            <a:fillRect/>
          </a:stretch>
        </p:blipFill>
        <p:spPr>
          <a:xfrm>
            <a:off x="3132138" y="3860800"/>
            <a:ext cx="2630487" cy="2781300"/>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8195" name="Rectangle 3"/>
          <p:cNvSpPr>
            <a:spLocks noGrp="1" noChangeArrowheads="1"/>
          </p:cNvSpPr>
          <p:nvPr>
            <p:ph type="body" sz="half" idx="1"/>
          </p:nvPr>
        </p:nvSpPr>
        <p:spPr>
          <a:xfrm>
            <a:off x="457200" y="1981200"/>
            <a:ext cx="8002588" cy="1160463"/>
          </a:xfrm>
        </p:spPr>
        <p:txBody>
          <a:bodyPr/>
          <a:lstStyle/>
          <a:p>
            <a:r>
              <a:rPr lang="tr-TR" sz="3500" b="1">
                <a:latin typeface="Arial" charset="0"/>
              </a:rPr>
              <a:t>Güçlü yönlerimizi belirlemek ve onların üstünde daha çok durmak:</a:t>
            </a:r>
            <a:r>
              <a:rPr lang="tr-TR" sz="3500">
                <a:latin typeface="Arial" charset="0"/>
              </a:rPr>
              <a:t> </a:t>
            </a:r>
          </a:p>
        </p:txBody>
      </p:sp>
      <p:pic>
        <p:nvPicPr>
          <p:cNvPr id="8196" name="Picture 4" descr="MCj03432350000[1]"/>
          <p:cNvPicPr>
            <a:picLocks noChangeAspect="1" noChangeArrowheads="1"/>
          </p:cNvPicPr>
          <p:nvPr>
            <p:ph sz="half" idx="2"/>
          </p:nvPr>
        </p:nvPicPr>
        <p:blipFill>
          <a:blip r:embed="rId2"/>
          <a:srcRect/>
          <a:stretch>
            <a:fillRect/>
          </a:stretch>
        </p:blipFill>
        <p:spPr>
          <a:xfrm>
            <a:off x="3132138" y="3357563"/>
            <a:ext cx="2306637" cy="3313112"/>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9219" name="Rectangle 3"/>
          <p:cNvSpPr>
            <a:spLocks noGrp="1" noChangeArrowheads="1"/>
          </p:cNvSpPr>
          <p:nvPr>
            <p:ph type="body" idx="1"/>
          </p:nvPr>
        </p:nvSpPr>
        <p:spPr/>
        <p:txBody>
          <a:bodyPr/>
          <a:lstStyle/>
          <a:p>
            <a:r>
              <a:rPr lang="tr-TR" sz="4000">
                <a:latin typeface="Arial" charset="0"/>
              </a:rPr>
              <a:t>Denediğimiz her yeni şey için kendinize şans tanımalıyız. Önemli olan elde edilen sonuç değil, bu yolda harcanan çabalardır. Bu yüzden kendimizi takdir etmeyi bilmeliyiz.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sz="7200" b="1">
                <a:solidFill>
                  <a:srgbClr val="FF3399"/>
                </a:solidFill>
                <a:latin typeface="Comic Sans MS" pitchFamily="66" charset="0"/>
              </a:rPr>
              <a:t>ÖZGÜVEN</a:t>
            </a:r>
          </a:p>
        </p:txBody>
      </p:sp>
      <p:sp>
        <p:nvSpPr>
          <p:cNvPr id="10243" name="Rectangle 3"/>
          <p:cNvSpPr>
            <a:spLocks noGrp="1" noChangeArrowheads="1"/>
          </p:cNvSpPr>
          <p:nvPr>
            <p:ph type="body" sz="half" idx="1"/>
          </p:nvPr>
        </p:nvSpPr>
        <p:spPr/>
        <p:txBody>
          <a:bodyPr/>
          <a:lstStyle/>
          <a:p>
            <a:r>
              <a:rPr lang="tr-TR" sz="4500" b="1"/>
              <a:t>Risk almak:</a:t>
            </a:r>
            <a:r>
              <a:rPr lang="tr-TR" sz="4500"/>
              <a:t> </a:t>
            </a:r>
            <a:br>
              <a:rPr lang="tr-TR" sz="4500"/>
            </a:br>
            <a:endParaRPr lang="tr-TR" sz="4500"/>
          </a:p>
        </p:txBody>
      </p:sp>
      <p:pic>
        <p:nvPicPr>
          <p:cNvPr id="10244" name="Picture 4" descr="MCj04134100000[1]"/>
          <p:cNvPicPr>
            <a:picLocks noChangeAspect="1" noChangeArrowheads="1"/>
          </p:cNvPicPr>
          <p:nvPr>
            <p:ph sz="half" idx="2"/>
          </p:nvPr>
        </p:nvPicPr>
        <p:blipFill>
          <a:blip r:embed="rId2"/>
          <a:srcRect/>
          <a:stretch>
            <a:fillRect/>
          </a:stretch>
        </p:blipFill>
        <p:spPr>
          <a:xfrm>
            <a:off x="5219700" y="3141663"/>
            <a:ext cx="3576638" cy="3430587"/>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ku">
  <a:themeElements>
    <a:clrScheme name="Doku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Doku">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ku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Doku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Doku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Doku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Doku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Doku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Doku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173</TotalTime>
  <Words>1068</Words>
  <Application>Microsoft PowerPoint</Application>
  <PresentationFormat>Ekran Gösterisi (4:3)</PresentationFormat>
  <Paragraphs>105</Paragraphs>
  <Slides>46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46</vt:i4>
      </vt:variant>
    </vt:vector>
  </HeadingPairs>
  <TitlesOfParts>
    <vt:vector size="51" baseType="lpstr">
      <vt:lpstr>Arial</vt:lpstr>
      <vt:lpstr>Tahoma</vt:lpstr>
      <vt:lpstr>Wingdings</vt:lpstr>
      <vt:lpstr>Comic Sans MS</vt:lpstr>
      <vt:lpstr>Doku</vt:lpstr>
      <vt:lpstr>Slayt 1</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lpstr>ÖZGÜVEN</vt:lpstr>
    </vt:vector>
  </TitlesOfParts>
  <Company>LOVE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ÖZGÜVEN</dc:title>
  <dc:creator>ERHAN</dc:creator>
  <cp:lastModifiedBy>rehberlik</cp:lastModifiedBy>
  <cp:revision>8</cp:revision>
  <dcterms:created xsi:type="dcterms:W3CDTF">2006-08-14T00:15:44Z</dcterms:created>
  <dcterms:modified xsi:type="dcterms:W3CDTF">2011-04-27T08:15:39Z</dcterms:modified>
</cp:coreProperties>
</file>